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2" r:id="rId3"/>
    <p:sldId id="333" r:id="rId4"/>
    <p:sldId id="287" r:id="rId5"/>
    <p:sldId id="288" r:id="rId6"/>
    <p:sldId id="327" r:id="rId7"/>
    <p:sldId id="329" r:id="rId8"/>
    <p:sldId id="321" r:id="rId9"/>
    <p:sldId id="320" r:id="rId10"/>
    <p:sldId id="292" r:id="rId11"/>
    <p:sldId id="323" r:id="rId12"/>
    <p:sldId id="322" r:id="rId13"/>
    <p:sldId id="324" r:id="rId14"/>
    <p:sldId id="290" r:id="rId15"/>
    <p:sldId id="291" r:id="rId16"/>
    <p:sldId id="325" r:id="rId17"/>
    <p:sldId id="294" r:id="rId18"/>
    <p:sldId id="295" r:id="rId19"/>
    <p:sldId id="326" r:id="rId20"/>
    <p:sldId id="296" r:id="rId21"/>
    <p:sldId id="334" r:id="rId22"/>
    <p:sldId id="297" r:id="rId23"/>
    <p:sldId id="299" r:id="rId24"/>
    <p:sldId id="300" r:id="rId25"/>
    <p:sldId id="301" r:id="rId26"/>
    <p:sldId id="302" r:id="rId2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D"/>
    <a:srgbClr val="A0A187"/>
    <a:srgbClr val="DAD7BD"/>
    <a:srgbClr val="646567"/>
    <a:srgbClr val="878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81307" autoAdjust="0"/>
  </p:normalViewPr>
  <p:slideViewPr>
    <p:cSldViewPr snapToGrid="0">
      <p:cViewPr varScale="1">
        <p:scale>
          <a:sx n="104" d="100"/>
          <a:sy n="104" d="100"/>
        </p:scale>
        <p:origin x="864" y="6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371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DB2E88C-89EE-474D-8C88-147619CE82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64B9BE4-0453-4662-BD16-6B9D0D0EEA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45465-55DE-4EF8-B3EC-DFD30BC45C84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332FFE-A59D-4FE7-BEB1-5B2582A87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36E5B8F-112E-4234-83E5-E801BC4A06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D2BBF-BA12-4D16-88FA-2F62BB4685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3439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B06E1-B292-4B8A-98B8-7EA593FF45DC}" type="datetimeFigureOut">
              <a:rPr lang="de-DE" smtClean="0"/>
              <a:t>14.06.2022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69C59-847F-4EB9-A778-9982130126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03638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49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32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8987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053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277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8054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5766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321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0529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8601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569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173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9884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693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0603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6620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1158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6024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405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08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264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989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63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591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996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4BE69C59-847F-4EB9-A778-998213012603}" type="slidenum">
              <a:r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975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541E9D-0FA7-4045-AD62-43A4094E8E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114FDCC-B2F7-4902-B8F4-2DE8D4711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BCCBDD6-7362-412B-908D-EC1CBAB35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BD6D0-F517-47CD-8719-F418D0036A9F}" type="datetime1">
              <a:rPr lang="de-DE" smtClean="0"/>
              <a:t>14.06.2022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C0614C-54D5-4E2F-860C-8E2BF9313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69C295-049C-4BC4-9B38-14803ED07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52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B36BFE-E12B-479B-9EDD-06775FF05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E7842C-90B8-42FE-9316-0211C0ED4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9683E2-E9FA-49DE-8814-0309BD0F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7C2D-499B-41B2-903C-ED87B53DD059}" type="datetime1">
              <a:rPr lang="de-DE" smtClean="0"/>
              <a:t>14.06.2022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A22D3D-A133-4B6D-9B89-26C4F4A3F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35D450-8485-46F9-8A30-583F75E3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25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9F6D690-81FE-45C9-9AA9-4D86F6278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7DAF5B4-168E-4317-9D73-A687AFA8F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764C64-C808-43B4-8D46-0406DA29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02DDB-36BD-463A-8664-BD102AA96AD9}" type="datetime1">
              <a:rPr lang="de-DE" smtClean="0"/>
              <a:t>14.06.2022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1992BE-971D-48E0-A01B-2A91247D0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EEA7AA-ACB6-447F-8BF6-7BD49381B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545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15E73D-9A82-4269-8734-FF329DCA1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8B27D6-425D-448E-913C-6C3AAEA46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1682C4-2E44-4554-889D-40CAE136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88ACF-A57E-40D5-AE87-24E77E156A90}" type="datetime1">
              <a:rPr lang="de-DE" smtClean="0"/>
              <a:t>14.06.2022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6B354C-F2A5-4B72-8CD5-F443BB9E2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EA93125-BB5A-46CC-92BA-DF5961C8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96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3B85E-4FD7-4156-88A5-819EAD134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DE7E92-37C6-48D4-B0C0-8D08BD497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DEE5B9-73D7-487D-94B8-78668D5CC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026BC-C184-4991-8D9D-D6B79E2486B0}" type="datetime1">
              <a:rPr lang="de-DE" smtClean="0"/>
              <a:t>14.06.2022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69CC95-D0F9-4338-888F-DD4293B68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59EA5F-D5F8-43F8-A43D-FB4CE1ABF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940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150342-9F96-41B9-8EE2-AB43058ED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77C5EE-7405-42C8-8350-9765C407D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8CFFB2-065E-40ED-B0A6-CCE726138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71A8E5-B6D6-431F-A2D7-5088D974C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84CB-5928-4627-80E0-40512305E392}" type="datetime1">
              <a:rPr lang="de-DE" smtClean="0"/>
              <a:t>14.06.2022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0843D5-8BC6-42D1-B509-5228FE47A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F77329-E7C9-4ABE-A65D-6C07C35CC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237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9DF10-71C1-454B-9D78-AA4CC8ABF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9EC868D-9470-4FFA-9BCC-7044B34F0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CB5BCB5-3AC4-4D4C-96B3-511B1488D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433A028-68A4-49CB-9EC1-C8A46E06F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7938316-B431-4EC1-9B35-77A73D41A4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37A62DB-9A75-430D-A0F4-090A3491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BE1A0-082C-45E7-840C-39C8C7B3DB92}" type="datetime1">
              <a:rPr lang="de-DE" smtClean="0"/>
              <a:t>14.06.2022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093CA1E-536E-43F9-94D9-7128728B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E0EEE91-C68B-4D69-B06C-D0887AD8A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997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2A792B-292C-4918-943E-EE8F7F227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5D16364-5C30-425D-A3C5-60735C53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8CE78-3B42-4F8C-8F9C-FBD4B9A8C0FF}" type="datetime1">
              <a:rPr lang="de-DE" smtClean="0"/>
              <a:t>14.06.2022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6463A8-0C9C-4459-A203-B0B76097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19AD81-1FD0-4331-80DC-4EC13EA2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334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E765BF5-A19B-46D0-A945-C13894D7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D70E3-D1B8-4CD9-A0EB-F542D3F1615D}" type="datetime1">
              <a:rPr lang="de-DE" smtClean="0"/>
              <a:t>14.06.2022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ACDE8BF-2FD6-4C4F-A75C-5CD9BD26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E4E35A-AE1C-43B4-9346-0666816CD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23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A2682-8933-4BE3-B337-1E0A14B3D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2E49650-A24C-465B-B0AD-4E907AD42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403F277-F4F1-4EEF-B164-6F49BE5DA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BB1EAD-8455-4C34-B726-50AF8FF61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7967-7000-4356-A5EA-A5C866939868}" type="datetime1">
              <a:rPr lang="de-DE" smtClean="0"/>
              <a:t>14.06.2022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E0CC89-36A8-4A8B-9650-6A455E07A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E5CF5E-AEA7-4013-BC6B-A4F49764B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181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FCA7F-74ED-4E78-9C85-4EAFFE34A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585B49E-F8A4-460C-88F4-080A99CA6D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3E29718-E04F-45FD-8606-77BBE6D44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1345BF-45A8-404D-AA3B-78F69F955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45EF9-3BD8-4AB3-BDF0-3EAC54F10A0C}" type="datetime1">
              <a:rPr lang="de-DE" smtClean="0"/>
              <a:t>14.06.2022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EC6535-3148-4643-8D93-58A53B678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9CBAC7-A318-42B2-87E7-529EA7FC9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7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01857E8-D717-46CD-8A92-8AB09493D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675A31-58B7-4C20-8ADC-823F405F5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A6BDB4-C89D-4ECE-A0C1-6F76B447DE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FDBA1-25A5-4BC4-9264-8CB8F3936E9D}" type="datetime1">
              <a:rPr lang="de-DE" smtClean="0"/>
              <a:t>14.06.2022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4DE3B8-3D1A-4878-A4D6-F379F2E1A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AFF0CC-D2F7-405E-8E88-C631AE1F7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84ADF-A6D9-446C-AA40-A54E3C26E7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685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564851-856B-4F5B-BEA1-F149EA4F6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275" y="1122362"/>
            <a:ext cx="11072211" cy="2387600"/>
          </a:xfrm>
        </p:spPr>
        <p:txBody>
          <a:bodyPr>
            <a:normAutofit fontScale="90000"/>
          </a:bodyPr>
          <a:lstStyle/>
          <a:p>
            <a:pPr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M.Sc.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‘Infection Biology and Immunology’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D4B0C0D-100F-40A0-B85E-ED6B6862A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32226"/>
            <a:ext cx="9144000" cy="1655762"/>
          </a:xfrm>
        </p:spPr>
        <p:txBody>
          <a:bodyPr/>
          <a:lstStyle/>
          <a:p>
            <a:pPr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Information for New Students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72847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CC174F5-4B4F-4164-A656-A056403916AF}"/>
              </a:ext>
            </a:extLst>
          </p:cNvPr>
          <p:cNvSpPr/>
          <p:nvPr/>
        </p:nvSpPr>
        <p:spPr>
          <a:xfrm>
            <a:off x="594360" y="1209675"/>
            <a:ext cx="10759440" cy="5506323"/>
          </a:xfrm>
          <a:prstGeom prst="roundRect">
            <a:avLst/>
          </a:prstGeom>
          <a:solidFill>
            <a:srgbClr val="A0A187"/>
          </a:solidFill>
          <a:ln w="19050">
            <a:solidFill>
              <a:srgbClr val="878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/>
          </a:p>
        </p:txBody>
      </p:sp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53A9B149-58FF-44D9-B456-B3E749727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512576"/>
              </p:ext>
            </p:extLst>
          </p:nvPr>
        </p:nvGraphicFramePr>
        <p:xfrm>
          <a:off x="989046" y="1574605"/>
          <a:ext cx="8247319" cy="490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846">
                  <a:extLst>
                    <a:ext uri="{9D8B030D-6E8A-4147-A177-3AD203B41FA5}">
                      <a16:colId xmlns:a16="http://schemas.microsoft.com/office/drawing/2014/main" val="1073883417"/>
                    </a:ext>
                  </a:extLst>
                </a:gridCol>
                <a:gridCol w="2962536">
                  <a:extLst>
                    <a:ext uri="{9D8B030D-6E8A-4147-A177-3AD203B41FA5}">
                      <a16:colId xmlns:a16="http://schemas.microsoft.com/office/drawing/2014/main" val="2556991221"/>
                    </a:ext>
                  </a:extLst>
                </a:gridCol>
                <a:gridCol w="1339746">
                  <a:extLst>
                    <a:ext uri="{9D8B030D-6E8A-4147-A177-3AD203B41FA5}">
                      <a16:colId xmlns:a16="http://schemas.microsoft.com/office/drawing/2014/main" val="1453188483"/>
                    </a:ext>
                  </a:extLst>
                </a:gridCol>
                <a:gridCol w="547220">
                  <a:extLst>
                    <a:ext uri="{9D8B030D-6E8A-4147-A177-3AD203B41FA5}">
                      <a16:colId xmlns:a16="http://schemas.microsoft.com/office/drawing/2014/main" val="1238341887"/>
                    </a:ext>
                  </a:extLst>
                </a:gridCol>
                <a:gridCol w="721743">
                  <a:extLst>
                    <a:ext uri="{9D8B030D-6E8A-4147-A177-3AD203B41FA5}">
                      <a16:colId xmlns:a16="http://schemas.microsoft.com/office/drawing/2014/main" val="2983839667"/>
                    </a:ext>
                  </a:extLst>
                </a:gridCol>
                <a:gridCol w="1106114">
                  <a:extLst>
                    <a:ext uri="{9D8B030D-6E8A-4147-A177-3AD203B41FA5}">
                      <a16:colId xmlns:a16="http://schemas.microsoft.com/office/drawing/2014/main" val="160823242"/>
                    </a:ext>
                  </a:extLst>
                </a:gridCol>
                <a:gridCol w="1106114">
                  <a:extLst>
                    <a:ext uri="{9D8B030D-6E8A-4147-A177-3AD203B41FA5}">
                      <a16:colId xmlns:a16="http://schemas.microsoft.com/office/drawing/2014/main" val="3513542267"/>
                    </a:ext>
                  </a:extLst>
                </a:gridCol>
              </a:tblGrid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ID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Module Name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Classes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ECTS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TE/SA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Semester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6655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Basics in Infection Biology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188437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Immunology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093772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CM3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Introduction to OMICs Technologies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 / 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PP / CE,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527843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Applied Data Science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CA*, 1 test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2109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CM5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Key Competences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 L,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 / OE30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10929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Molecular Infection Biology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774604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AM3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Molecular Virology and Cell Biology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 / OE60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259968"/>
                  </a:ext>
                </a:extLst>
              </a:tr>
              <a:tr h="607076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AM5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Infection Immunology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 / CE*,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203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Research Practical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(8-10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23906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Work Placement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(4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60031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Master’s Dissertation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675192"/>
                  </a:ext>
                </a:extLst>
              </a:tr>
            </a:tbl>
          </a:graphicData>
        </a:graphic>
      </p:graphicFrame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B1D07AA-1DFD-4C5E-B91E-81EDC8797FC0}"/>
              </a:ext>
            </a:extLst>
          </p:cNvPr>
          <p:cNvSpPr/>
          <p:nvPr/>
        </p:nvSpPr>
        <p:spPr>
          <a:xfrm>
            <a:off x="838200" y="357051"/>
            <a:ext cx="2878104" cy="862402"/>
          </a:xfrm>
          <a:prstGeom prst="roundRect">
            <a:avLst/>
          </a:prstGeom>
          <a:solidFill>
            <a:srgbClr val="DAD7BD"/>
          </a:solidFill>
          <a:ln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Sample Study Plan </a:t>
            </a:r>
          </a:p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Example 1</a:t>
            </a:r>
          </a:p>
        </p:txBody>
      </p:sp>
      <p:sp>
        <p:nvSpPr>
          <p:cNvPr id="2" name="Rechteck: diagonal liegende Ecken abgerundet 1">
            <a:extLst>
              <a:ext uri="{FF2B5EF4-FFF2-40B4-BE49-F238E27FC236}">
                <a16:creationId xmlns:a16="http://schemas.microsoft.com/office/drawing/2014/main" id="{2F137686-58A8-4DEA-AFCE-192B1FCC222C}"/>
              </a:ext>
            </a:extLst>
          </p:cNvPr>
          <p:cNvSpPr/>
          <p:nvPr/>
        </p:nvSpPr>
        <p:spPr>
          <a:xfrm>
            <a:off x="9318227" y="1413164"/>
            <a:ext cx="2578210" cy="5067134"/>
          </a:xfrm>
          <a:prstGeom prst="round2DiagRect">
            <a:avLst/>
          </a:prstGeom>
          <a:solidFill>
            <a:srgbClr val="87888A"/>
          </a:solidFill>
          <a:ln w="28575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 = Lecture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 = Seminar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 = Practical lab course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 = Exercises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ECTS = Credits according to the European Credit Transfer System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Type of Examination (TE)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 = Written examination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 = Oral examination 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60 = 60 min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30 = 30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Coursework (C)</a:t>
            </a:r>
          </a:p>
          <a:p>
            <a:pPr algn="l" rtl="0"/>
            <a:r>
              <a:rPr lang="en-gb" sz="13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 = Report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 = Confirmation of attendance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PP = Poster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CE = Coursework essay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 = Pages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 = 20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MD = Master’s dissertation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313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CC174F5-4B4F-4164-A656-A056403916AF}"/>
              </a:ext>
            </a:extLst>
          </p:cNvPr>
          <p:cNvSpPr/>
          <p:nvPr/>
        </p:nvSpPr>
        <p:spPr>
          <a:xfrm>
            <a:off x="594360" y="1123951"/>
            <a:ext cx="10759440" cy="5667374"/>
          </a:xfrm>
          <a:prstGeom prst="roundRect">
            <a:avLst/>
          </a:prstGeom>
          <a:solidFill>
            <a:srgbClr val="A0A187"/>
          </a:solidFill>
          <a:ln w="19050">
            <a:solidFill>
              <a:srgbClr val="878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/>
          </a:p>
        </p:txBody>
      </p:sp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53A9B149-58FF-44D9-B456-B3E749727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29947"/>
              </p:ext>
            </p:extLst>
          </p:nvPr>
        </p:nvGraphicFramePr>
        <p:xfrm>
          <a:off x="948997" y="1316413"/>
          <a:ext cx="8326140" cy="5240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279">
                  <a:extLst>
                    <a:ext uri="{9D8B030D-6E8A-4147-A177-3AD203B41FA5}">
                      <a16:colId xmlns:a16="http://schemas.microsoft.com/office/drawing/2014/main" val="1073883417"/>
                    </a:ext>
                  </a:extLst>
                </a:gridCol>
                <a:gridCol w="2990850">
                  <a:extLst>
                    <a:ext uri="{9D8B030D-6E8A-4147-A177-3AD203B41FA5}">
                      <a16:colId xmlns:a16="http://schemas.microsoft.com/office/drawing/2014/main" val="255699122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1453188483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1238341887"/>
                    </a:ext>
                  </a:extLst>
                </a:gridCol>
                <a:gridCol w="728641">
                  <a:extLst>
                    <a:ext uri="{9D8B030D-6E8A-4147-A177-3AD203B41FA5}">
                      <a16:colId xmlns:a16="http://schemas.microsoft.com/office/drawing/2014/main" val="2983839667"/>
                    </a:ext>
                  </a:extLst>
                </a:gridCol>
                <a:gridCol w="1116685">
                  <a:extLst>
                    <a:ext uri="{9D8B030D-6E8A-4147-A177-3AD203B41FA5}">
                      <a16:colId xmlns:a16="http://schemas.microsoft.com/office/drawing/2014/main" val="160823242"/>
                    </a:ext>
                  </a:extLst>
                </a:gridCol>
                <a:gridCol w="1116685">
                  <a:extLst>
                    <a:ext uri="{9D8B030D-6E8A-4147-A177-3AD203B41FA5}">
                      <a16:colId xmlns:a16="http://schemas.microsoft.com/office/drawing/2014/main" val="3513542267"/>
                    </a:ext>
                  </a:extLst>
                </a:gridCol>
              </a:tblGrid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Module Name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Classes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ECTS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TE/SA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Semester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6655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Basics in Infection Biology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188437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Immunology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093772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CM3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Introduction to OMICs technologies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 / 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PP / CE,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527843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Applied Data Science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CA*, 1 test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2109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CM5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Key competences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 L,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 / OE30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10929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Host Genetics in Infectious Diseases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774604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One Health und Antimicrobial Resistance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259968"/>
                  </a:ext>
                </a:extLst>
              </a:tr>
              <a:tr h="607076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Clinical Module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P, Pr20* or CE*,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203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AM11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Metabolomics in Infection Research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23906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Research Practical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(8-10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60031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Work Placement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(4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675192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Master’s Dissertation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69942"/>
                  </a:ext>
                </a:extLst>
              </a:tr>
            </a:tbl>
          </a:graphicData>
        </a:graphic>
      </p:graphicFrame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B1D07AA-1DFD-4C5E-B91E-81EDC8797FC0}"/>
              </a:ext>
            </a:extLst>
          </p:cNvPr>
          <p:cNvSpPr/>
          <p:nvPr/>
        </p:nvSpPr>
        <p:spPr>
          <a:xfrm>
            <a:off x="838200" y="357051"/>
            <a:ext cx="2878104" cy="862402"/>
          </a:xfrm>
          <a:prstGeom prst="roundRect">
            <a:avLst/>
          </a:prstGeom>
          <a:solidFill>
            <a:srgbClr val="DAD7BD"/>
          </a:solidFill>
          <a:ln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Sample Study Plan </a:t>
            </a:r>
          </a:p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Example 2</a:t>
            </a:r>
          </a:p>
        </p:txBody>
      </p:sp>
      <p:sp>
        <p:nvSpPr>
          <p:cNvPr id="16" name="Rechteck: diagonal liegende Ecken abgerundet 15">
            <a:extLst>
              <a:ext uri="{FF2B5EF4-FFF2-40B4-BE49-F238E27FC236}">
                <a16:creationId xmlns:a16="http://schemas.microsoft.com/office/drawing/2014/main" id="{EB398B38-B01F-47CF-AA46-C89DCA34A6DF}"/>
              </a:ext>
            </a:extLst>
          </p:cNvPr>
          <p:cNvSpPr/>
          <p:nvPr/>
        </p:nvSpPr>
        <p:spPr>
          <a:xfrm>
            <a:off x="9391984" y="1403927"/>
            <a:ext cx="2447924" cy="5152722"/>
          </a:xfrm>
          <a:prstGeom prst="round2DiagRect">
            <a:avLst/>
          </a:prstGeom>
          <a:solidFill>
            <a:srgbClr val="87888A"/>
          </a:solidFill>
          <a:ln w="28575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 = Lecture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 = Seminar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 = Practical lab course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 = Exercises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ECTS = Credits according to the European Credit Transfer System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Type of Examination (TE)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 = Written examination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 = Oral examination 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60 = 60 min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30 = 30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Coursework (C)</a:t>
            </a:r>
          </a:p>
          <a:p>
            <a:pPr algn="l" rtl="0"/>
            <a:r>
              <a:rPr lang="en-gb" sz="13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 = Report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 = Confirmation of attendance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PP = Poster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CE = Coursework essay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 = Pages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 = 20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MD = Master’s dissertation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591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CC174F5-4B4F-4164-A656-A056403916AF}"/>
              </a:ext>
            </a:extLst>
          </p:cNvPr>
          <p:cNvSpPr/>
          <p:nvPr/>
        </p:nvSpPr>
        <p:spPr>
          <a:xfrm>
            <a:off x="594360" y="1209675"/>
            <a:ext cx="10759440" cy="5506323"/>
          </a:xfrm>
          <a:prstGeom prst="roundRect">
            <a:avLst/>
          </a:prstGeom>
          <a:solidFill>
            <a:srgbClr val="A0A187"/>
          </a:solidFill>
          <a:ln w="19050">
            <a:solidFill>
              <a:srgbClr val="878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/>
          </a:p>
        </p:txBody>
      </p:sp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53A9B149-58FF-44D9-B456-B3E749727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072797"/>
              </p:ext>
            </p:extLst>
          </p:nvPr>
        </p:nvGraphicFramePr>
        <p:xfrm>
          <a:off x="989046" y="1574605"/>
          <a:ext cx="8265790" cy="4862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629">
                  <a:extLst>
                    <a:ext uri="{9D8B030D-6E8A-4147-A177-3AD203B41FA5}">
                      <a16:colId xmlns:a16="http://schemas.microsoft.com/office/drawing/2014/main" val="1073883417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55699122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1453188483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1238341887"/>
                    </a:ext>
                  </a:extLst>
                </a:gridCol>
                <a:gridCol w="728641">
                  <a:extLst>
                    <a:ext uri="{9D8B030D-6E8A-4147-A177-3AD203B41FA5}">
                      <a16:colId xmlns:a16="http://schemas.microsoft.com/office/drawing/2014/main" val="2983839667"/>
                    </a:ext>
                  </a:extLst>
                </a:gridCol>
                <a:gridCol w="1116685">
                  <a:extLst>
                    <a:ext uri="{9D8B030D-6E8A-4147-A177-3AD203B41FA5}">
                      <a16:colId xmlns:a16="http://schemas.microsoft.com/office/drawing/2014/main" val="160823242"/>
                    </a:ext>
                  </a:extLst>
                </a:gridCol>
                <a:gridCol w="1056335">
                  <a:extLst>
                    <a:ext uri="{9D8B030D-6E8A-4147-A177-3AD203B41FA5}">
                      <a16:colId xmlns:a16="http://schemas.microsoft.com/office/drawing/2014/main" val="3513542267"/>
                    </a:ext>
                  </a:extLst>
                </a:gridCol>
              </a:tblGrid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Module Name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Classes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ECTS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TE/SA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Semester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6655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Basics in Infection Biology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188437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Immunology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093772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CM3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Introduction to OMICs technologies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 / 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PP / CE,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527843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Applied Data Science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CA*, 1 test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2109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CM5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Key competences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 L,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 / OE30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10929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AM7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Pathophysiology and Molecular Adaptation of Microbes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774604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AM9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Functional Genomics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 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259968"/>
                  </a:ext>
                </a:extLst>
              </a:tr>
              <a:tr h="607076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AM10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Biotechnology and Biophysics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203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Research Practical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(8-10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23906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Work Placement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(4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60031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Master’s Dissertation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675192"/>
                  </a:ext>
                </a:extLst>
              </a:tr>
            </a:tbl>
          </a:graphicData>
        </a:graphic>
      </p:graphicFrame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B1D07AA-1DFD-4C5E-B91E-81EDC8797FC0}"/>
              </a:ext>
            </a:extLst>
          </p:cNvPr>
          <p:cNvSpPr/>
          <p:nvPr/>
        </p:nvSpPr>
        <p:spPr>
          <a:xfrm>
            <a:off x="838200" y="357051"/>
            <a:ext cx="2878104" cy="862402"/>
          </a:xfrm>
          <a:prstGeom prst="roundRect">
            <a:avLst/>
          </a:prstGeom>
          <a:solidFill>
            <a:srgbClr val="DAD7BD"/>
          </a:solidFill>
          <a:ln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Sample Study Plan </a:t>
            </a:r>
          </a:p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Example 3</a:t>
            </a:r>
          </a:p>
        </p:txBody>
      </p:sp>
      <p:sp>
        <p:nvSpPr>
          <p:cNvPr id="13" name="Rechteck: diagonal liegende Ecken abgerundet 12">
            <a:extLst>
              <a:ext uri="{FF2B5EF4-FFF2-40B4-BE49-F238E27FC236}">
                <a16:creationId xmlns:a16="http://schemas.microsoft.com/office/drawing/2014/main" id="{0FA20BAB-3F2C-42BB-8ECE-3820D82873E4}"/>
              </a:ext>
            </a:extLst>
          </p:cNvPr>
          <p:cNvSpPr/>
          <p:nvPr/>
        </p:nvSpPr>
        <p:spPr>
          <a:xfrm>
            <a:off x="9393381" y="1394691"/>
            <a:ext cx="2549237" cy="5085607"/>
          </a:xfrm>
          <a:prstGeom prst="round2DiagRect">
            <a:avLst/>
          </a:prstGeom>
          <a:solidFill>
            <a:srgbClr val="87888A"/>
          </a:solidFill>
          <a:ln w="28575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 = Lecture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 = Seminar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 = Practical lab course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 = Exercises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ECTS = Credits according to the European Credit Transfer System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Type of Examination (TE)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 = Written examination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 = Oral examination 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60 = 60 min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30 = 30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Coursework (C)</a:t>
            </a:r>
          </a:p>
          <a:p>
            <a:pPr algn="l" rtl="0"/>
            <a:r>
              <a:rPr lang="en-gb" sz="13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 = Report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 = Confirmation of attendance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PP = Poster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CE = Coursework essay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 = Pages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 = 20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MD = Master’s dissertation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147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CC174F5-4B4F-4164-A656-A056403916AF}"/>
              </a:ext>
            </a:extLst>
          </p:cNvPr>
          <p:cNvSpPr/>
          <p:nvPr/>
        </p:nvSpPr>
        <p:spPr>
          <a:xfrm>
            <a:off x="594360" y="1123951"/>
            <a:ext cx="10759440" cy="5667374"/>
          </a:xfrm>
          <a:prstGeom prst="roundRect">
            <a:avLst/>
          </a:prstGeom>
          <a:solidFill>
            <a:srgbClr val="A0A187"/>
          </a:solidFill>
          <a:ln w="19050">
            <a:solidFill>
              <a:srgbClr val="8788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/>
          </a:p>
        </p:txBody>
      </p:sp>
      <p:graphicFrame>
        <p:nvGraphicFramePr>
          <p:cNvPr id="12" name="Tabelle 12">
            <a:extLst>
              <a:ext uri="{FF2B5EF4-FFF2-40B4-BE49-F238E27FC236}">
                <a16:creationId xmlns:a16="http://schemas.microsoft.com/office/drawing/2014/main" id="{53A9B149-58FF-44D9-B456-B3E7497278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323221"/>
              </p:ext>
            </p:extLst>
          </p:nvPr>
        </p:nvGraphicFramePr>
        <p:xfrm>
          <a:off x="948997" y="1316413"/>
          <a:ext cx="8326140" cy="5240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78">
                  <a:extLst>
                    <a:ext uri="{9D8B030D-6E8A-4147-A177-3AD203B41FA5}">
                      <a16:colId xmlns:a16="http://schemas.microsoft.com/office/drawing/2014/main" val="1073883417"/>
                    </a:ext>
                  </a:extLst>
                </a:gridCol>
                <a:gridCol w="2893651">
                  <a:extLst>
                    <a:ext uri="{9D8B030D-6E8A-4147-A177-3AD203B41FA5}">
                      <a16:colId xmlns:a16="http://schemas.microsoft.com/office/drawing/2014/main" val="255699122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1453188483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1238341887"/>
                    </a:ext>
                  </a:extLst>
                </a:gridCol>
                <a:gridCol w="728641">
                  <a:extLst>
                    <a:ext uri="{9D8B030D-6E8A-4147-A177-3AD203B41FA5}">
                      <a16:colId xmlns:a16="http://schemas.microsoft.com/office/drawing/2014/main" val="2983839667"/>
                    </a:ext>
                  </a:extLst>
                </a:gridCol>
                <a:gridCol w="1116685">
                  <a:extLst>
                    <a:ext uri="{9D8B030D-6E8A-4147-A177-3AD203B41FA5}">
                      <a16:colId xmlns:a16="http://schemas.microsoft.com/office/drawing/2014/main" val="160823242"/>
                    </a:ext>
                  </a:extLst>
                </a:gridCol>
                <a:gridCol w="1116685">
                  <a:extLst>
                    <a:ext uri="{9D8B030D-6E8A-4147-A177-3AD203B41FA5}">
                      <a16:colId xmlns:a16="http://schemas.microsoft.com/office/drawing/2014/main" val="3513542267"/>
                    </a:ext>
                  </a:extLst>
                </a:gridCol>
              </a:tblGrid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Module Name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Classes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ECTS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TE/SA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1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Semester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6655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Basics in Infection Biology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188437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Immunology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Pr20*, 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093772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CM3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Introduction to OMICs technologies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 / 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PP / CE,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527843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Applied Data Science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CA*, 1 test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2109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CM5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Key competences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 L, EX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 / OE30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910929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Microbial Pathoproteomics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774604"/>
                  </a:ext>
                </a:extLst>
              </a:tr>
              <a:tr h="429395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AM11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Metabolomics in Infection Research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Pr20*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259968"/>
                  </a:ext>
                </a:extLst>
              </a:tr>
              <a:tr h="607076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Microbiome in the One Health Context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L, S,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WE60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R, Pr20*, CA*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792030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AM13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Applied Bioinformatics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L, EX, 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 tests EX, 4 tests EX+L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23906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Research Practical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PL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(8-10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60031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Work Placement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R (4 p)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675192"/>
                  </a:ext>
                </a:extLst>
              </a:tr>
              <a:tr h="377437"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Master’s Dissertation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30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MD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200" b="0" i="0" u="non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WiSe / SuSe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AD7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69942"/>
                  </a:ext>
                </a:extLst>
              </a:tr>
            </a:tbl>
          </a:graphicData>
        </a:graphic>
      </p:graphicFrame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B1D07AA-1DFD-4C5E-B91E-81EDC8797FC0}"/>
              </a:ext>
            </a:extLst>
          </p:cNvPr>
          <p:cNvSpPr/>
          <p:nvPr/>
        </p:nvSpPr>
        <p:spPr>
          <a:xfrm>
            <a:off x="838200" y="357051"/>
            <a:ext cx="2878104" cy="862402"/>
          </a:xfrm>
          <a:prstGeom prst="roundRect">
            <a:avLst/>
          </a:prstGeom>
          <a:solidFill>
            <a:srgbClr val="DAD7BD"/>
          </a:solidFill>
          <a:ln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Sample Study Plan </a:t>
            </a:r>
          </a:p>
          <a:p>
            <a:pPr algn="ctr" rtl="0"/>
            <a:r>
              <a:rPr lang="en-gb" b="1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Example 4:</a:t>
            </a:r>
          </a:p>
        </p:txBody>
      </p:sp>
      <p:sp>
        <p:nvSpPr>
          <p:cNvPr id="14" name="Rechteck: diagonal liegende Ecken abgerundet 13">
            <a:extLst>
              <a:ext uri="{FF2B5EF4-FFF2-40B4-BE49-F238E27FC236}">
                <a16:creationId xmlns:a16="http://schemas.microsoft.com/office/drawing/2014/main" id="{EAF7547E-5AFF-4AB8-BFC6-A71C5B668E4C}"/>
              </a:ext>
            </a:extLst>
          </p:cNvPr>
          <p:cNvSpPr/>
          <p:nvPr/>
        </p:nvSpPr>
        <p:spPr>
          <a:xfrm>
            <a:off x="9391983" y="1385455"/>
            <a:ext cx="2559871" cy="5171194"/>
          </a:xfrm>
          <a:prstGeom prst="round2DiagRect">
            <a:avLst/>
          </a:prstGeom>
          <a:solidFill>
            <a:srgbClr val="87888A"/>
          </a:solidFill>
          <a:ln w="28575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 = Lecture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 = Seminar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 = Practical lab course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 = Exercises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ECTS = Credits according to the European Credit Transfer System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Type of Examination (TE)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WE = Written examination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OE = Oral examination 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60 = 60 min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30 = 30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Coursework (C)</a:t>
            </a:r>
          </a:p>
          <a:p>
            <a:pPr algn="l" rtl="0"/>
            <a:r>
              <a:rPr lang="en-gb" sz="13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 = Report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 = Confirmation of attendance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PP = Poster presentation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CE = Coursework essay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 = Pages</a:t>
            </a:r>
          </a:p>
          <a:p>
            <a:pPr algn="l" rtl="0"/>
            <a:r>
              <a:rPr lang="en-gb" sz="1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 = 20 min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3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MD = Master’s dissertation</a:t>
            </a: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989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Examinations and Non-Assessed Coursework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0" y="2558473"/>
            <a:ext cx="10515600" cy="3113844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Examinations:</a:t>
            </a:r>
          </a:p>
          <a:p>
            <a:pPr marL="0" indent="0" algn="l" rtl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Written or oral examination on the contents of one or several lectures (usually </a:t>
            </a:r>
            <a:r>
              <a:rPr lang="en-gb" sz="20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assessed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); are held in English (following agreement, also possible in German); registration required during the examination registration period (for winter semester in December; for summer semester in May)</a:t>
            </a:r>
          </a:p>
          <a:p>
            <a:pPr marL="0" indent="0" algn="l" rtl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Non-Assessed Coursework</a:t>
            </a:r>
          </a:p>
          <a:p>
            <a:pPr marL="0" indent="0" algn="l" rtl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000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Reports/presentations/coursework 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essays/tests/poster presentations to prove attendance of practical lab courses/practicals or seminars (</a:t>
            </a:r>
            <a:r>
              <a:rPr lang="en-gb" sz="20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non-assessed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); does not require previous registration (the responsible module teacher notifies the Examination Office of the names of those who have completed the coursework)</a:t>
            </a:r>
          </a:p>
        </p:txBody>
      </p:sp>
    </p:spTree>
    <p:extLst>
      <p:ext uri="{BB962C8B-B14F-4D97-AF65-F5344CB8AC3E}">
        <p14:creationId xmlns:p14="http://schemas.microsoft.com/office/powerpoint/2010/main" val="1695964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3" y="1310669"/>
            <a:ext cx="11369963" cy="1325563"/>
          </a:xfrm>
        </p:spPr>
        <p:txBody>
          <a:bodyPr/>
          <a:lstStyle/>
          <a:p>
            <a:pPr algn="l" rtl="0"/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Written Examinations as Type of Assessment	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994482"/>
            <a:ext cx="11414760" cy="4295110"/>
          </a:xfrm>
        </p:spPr>
        <p:txBody>
          <a:bodyPr>
            <a:noAutofit/>
          </a:bodyPr>
          <a:lstStyle/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Written examinations are held during the examination period at the end of the lecture period, or at the beginning of the non-lecture period. </a:t>
            </a:r>
          </a:p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Resits of written examinations take place at the beginning of the lecture period of the following semester.</a:t>
            </a:r>
          </a:p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Students may take </a:t>
            </a:r>
            <a:r>
              <a:rPr lang="en-gb" sz="185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three attempts at the examination</a:t>
            </a:r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If students are caught cheating, they forfeit an attempt at the examination.</a:t>
            </a:r>
          </a:p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regular examination dates are defined in the subject-specific examination regulations. If students have not registered for an examination within two semesters after the regular examination date, they </a:t>
            </a:r>
            <a:r>
              <a:rPr lang="en-gb" sz="185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must</a:t>
            </a:r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register or they will automatically receive a fail. This also reduces the number of attempts at an examination.</a:t>
            </a:r>
          </a:p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If students </a:t>
            </a:r>
            <a:r>
              <a:rPr lang="en-gb" sz="185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fail to attend</a:t>
            </a:r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examinations for which they have registered, the examinations will be treated as a fail.</a:t>
            </a:r>
          </a:p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Students can </a:t>
            </a:r>
            <a:r>
              <a:rPr lang="en-gb" sz="185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cancel their registration</a:t>
            </a:r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for an examination up to ten days prior to the start of the examination without having to provide reasons.</a:t>
            </a:r>
          </a:p>
          <a:p>
            <a:pPr algn="l" rtl="0"/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gb" sz="185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 examinations with several kinds of assessment</a:t>
            </a:r>
            <a:r>
              <a:rPr lang="en-gb" sz="185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students must pass every individual assessment (mark of at least 4,0).</a:t>
            </a:r>
          </a:p>
        </p:txBody>
      </p:sp>
    </p:spTree>
    <p:extLst>
      <p:ext uri="{BB962C8B-B14F-4D97-AF65-F5344CB8AC3E}">
        <p14:creationId xmlns:p14="http://schemas.microsoft.com/office/powerpoint/2010/main" val="1300409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Core Modules on Offer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>
            <a:normAutofit fontScale="92500" lnSpcReduction="20000"/>
          </a:bodyPr>
          <a:lstStyle/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CM1 – Basics in Infection Biology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CM2 – Immunology 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CM3 – Introduction to OMICs Technologies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CM4 – Applied Data Science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CM5 – Key Competences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sz="2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modules are usually provided </a:t>
            </a:r>
            <a:r>
              <a:rPr lang="en-gb" sz="26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once a year</a:t>
            </a:r>
            <a:r>
              <a:rPr lang="en-gb" sz="2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The majority of teaching in the core modules usually occurs in winter semester.</a:t>
            </a: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973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Core Modules – Responsible Module Teachers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 numCol="1">
            <a:normAutofit/>
          </a:bodyPr>
          <a:lstStyle/>
          <a:p>
            <a:pPr marL="0" indent="0" algn="l" rtl="0">
              <a:buNone/>
            </a:pP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Core Module Responsible </a:t>
            </a:r>
            <a:r>
              <a:rPr lang="en-gb" sz="2000" b="1" i="0" u="none" baseline="0" dirty="0" smtClean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	Module </a:t>
            </a: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lang="en-gb" sz="2000" b="0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	</a:t>
            </a:r>
          </a:p>
          <a:p>
            <a:pPr marL="0" indent="0" algn="l" rtl="0"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Basics in Infection Biology (CM1)		Prof. Dr. Sven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Hammerschmidt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Immunology (CM2)				Prof. Dr. B.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Bröker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/ Prof. Dr.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Anca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Dorhoi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Introduction to OMICs Technologies (CM3)	Prof. Dr.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Dörte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Becher</a:t>
            </a:r>
          </a:p>
          <a:p>
            <a:pPr marL="0" indent="0" algn="l" rtl="0"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Applied Data Sciences (CM4)			PD Dr. Katharina Hoff</a:t>
            </a:r>
          </a:p>
          <a:p>
            <a:pPr marL="0" indent="0" algn="l" rtl="0"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Key Competences (CM5)			N.N.</a:t>
            </a:r>
          </a:p>
          <a:p>
            <a:pPr marL="0" indent="0" algn="l" rtl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441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Modules on Offer (I)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>
            <a:normAutofit fontScale="92500" lnSpcReduction="20000"/>
          </a:bodyPr>
          <a:lstStyle/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 – Molecular Infection Biology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AM2 – Host Genetics in Infectious Diseases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AM3 – Molecular Virology and Cell Biology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AM4 – One Health and Antimicrobial Resistance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AM5 – Infection Immunology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AM6 – Clinical Module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AM7 – Pathophysiology and Molecular Adaption of Microbes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AM8 – Microbial Pathoproteomics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893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Modules on Offer (II)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>
            <a:normAutofit fontScale="92500" lnSpcReduction="20000"/>
          </a:bodyPr>
          <a:lstStyle/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AM9 – Functional Genomics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AM10 – Biotechnology and Biophysics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AM11 – Metabolomics in Infection Research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AM12 – Microbiome in the One Health context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AM13 – Applied Bioinformatics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sz="2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modules are usually provided </a:t>
            </a:r>
            <a:r>
              <a:rPr lang="en-gb" sz="26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once a year</a:t>
            </a:r>
            <a:r>
              <a:rPr lang="en-gb" sz="2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The majority of teaching in the advanced module usually occurs in summer semester.</a:t>
            </a: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66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93" y="2177557"/>
            <a:ext cx="11172704" cy="3634717"/>
          </a:xfrm>
        </p:spPr>
        <p:txBody>
          <a:bodyPr>
            <a:noAutofit/>
          </a:bodyPr>
          <a:lstStyle/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Genetics and Functional Genomics at C_FunGene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l" rtl="0"/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Department of Molecular Genetics and Infection Biology (UG)</a:t>
            </a:r>
          </a:p>
          <a:p>
            <a:pPr lvl="1" algn="l" rtl="0"/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Department of Functional Genomics (UMG)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Microbiology at C_FunGene (UG)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Working groups at the Institute of Biochemistry (UG)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Helmholtz-Institute for One Health (HIOH)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Mathematics and Computer Science (UG)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Bioinformatics (UMG)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Physics (UG)</a:t>
            </a:r>
          </a:p>
          <a:p>
            <a:pPr algn="l" rtl="0"/>
            <a:r>
              <a:rPr lang="en-gb" sz="24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Pharmacy (UG)</a:t>
            </a: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249" y="1014317"/>
            <a:ext cx="10515600" cy="1325563"/>
          </a:xfrm>
        </p:spPr>
        <p:txBody>
          <a:bodyPr>
            <a:normAutofit/>
          </a:bodyPr>
          <a:lstStyle/>
          <a:p>
            <a:pPr algn="l" rtl="0"/>
            <a:r>
              <a:rPr lang="en-gb" sz="3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Participating Institutes &amp; Facilities at the University</a:t>
            </a:r>
          </a:p>
        </p:txBody>
      </p:sp>
      <p:sp>
        <p:nvSpPr>
          <p:cNvPr id="2" name="Rechteck: diagonal liegende Ecken abgerundet 1">
            <a:extLst>
              <a:ext uri="{FF2B5EF4-FFF2-40B4-BE49-F238E27FC236}">
                <a16:creationId xmlns:a16="http://schemas.microsoft.com/office/drawing/2014/main" id="{13414E0D-9ADE-4B56-B28B-FF2687CC1150}"/>
              </a:ext>
            </a:extLst>
          </p:cNvPr>
          <p:cNvSpPr/>
          <p:nvPr/>
        </p:nvSpPr>
        <p:spPr>
          <a:xfrm>
            <a:off x="7785478" y="5466210"/>
            <a:ext cx="3385458" cy="1252927"/>
          </a:xfrm>
          <a:prstGeom prst="round2DiagRect">
            <a:avLst/>
          </a:prstGeom>
          <a:solidFill>
            <a:srgbClr val="DAD7BD"/>
          </a:solidFill>
          <a:ln w="28575">
            <a:solidFill>
              <a:srgbClr val="A0A1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UG 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=</a:t>
            </a:r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University of Greifswald</a:t>
            </a: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UMG 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= University Medicine Greifswald</a:t>
            </a: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FLI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= Friedrich-Loeffler-Institut </a:t>
            </a: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HIOH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= Helmholtz Institute for One Health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93629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15" y="1310669"/>
            <a:ext cx="11748486" cy="1325563"/>
          </a:xfrm>
        </p:spPr>
        <p:txBody>
          <a:bodyPr/>
          <a:lstStyle/>
          <a:p>
            <a:pPr algn="l" rtl="0"/>
            <a:r>
              <a:rPr lang="en-gb" b="1" i="0" u="none" baseline="0"/>
              <a:t>Advanced Modules – Responsible Module Teachers </a:t>
            </a:r>
          </a:p>
        </p:txBody>
      </p:sp>
      <p:sp>
        <p:nvSpPr>
          <p:cNvPr id="12" name="Inhaltsplatzhalter 15">
            <a:extLst>
              <a:ext uri="{FF2B5EF4-FFF2-40B4-BE49-F238E27FC236}">
                <a16:creationId xmlns:a16="http://schemas.microsoft.com/office/drawing/2014/main" id="{BE56F32C-1C81-4468-B0B0-D353D9BF1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2967788"/>
            <a:ext cx="11154126" cy="3398897"/>
          </a:xfrm>
        </p:spPr>
        <p:txBody>
          <a:bodyPr numCol="1">
            <a:normAutofit/>
          </a:bodyPr>
          <a:lstStyle/>
          <a:p>
            <a:pPr marL="0" indent="0" algn="l" rtl="0">
              <a:buNone/>
            </a:pP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 Responsible </a:t>
            </a:r>
            <a:r>
              <a:rPr lang="en-gb" sz="2000" b="1" i="0" u="none" baseline="0" dirty="0" smtClean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		Module </a:t>
            </a: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lang="en-gb" sz="2000" b="0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 – Molecular Infection Biology				Prof. Dr. Sven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Hammerschmidt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AM2 – Host Genetics in Infectious Diseases			Prof. Dr. Nikolai Siemens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AM3 – Molecular Virology and Cell Biology			Prof. Dr. Stefan Finke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AM4 – One Health and Antimicrobial Resistance			Prof. Dr. Sebastian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Günther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AM5 – Infection Immunology					Prof. Dr.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Anca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Dorhoi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AM6 – Clinical Module						Prof. Dr. Jens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Fielitz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AM7 – Pathophysiology and Molecular Adaption of Microbes	Dr. Susanne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Sievers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 algn="l" rtl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016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15" y="1310669"/>
            <a:ext cx="11748486" cy="1325563"/>
          </a:xfrm>
        </p:spPr>
        <p:txBody>
          <a:bodyPr/>
          <a:lstStyle/>
          <a:p>
            <a:pPr algn="l" rtl="0"/>
            <a:r>
              <a:rPr lang="en-gb" b="1" i="0" u="none" baseline="0"/>
              <a:t>Advanced Modules – Responsible Module Teachers </a:t>
            </a:r>
          </a:p>
        </p:txBody>
      </p:sp>
      <p:sp>
        <p:nvSpPr>
          <p:cNvPr id="14" name="Inhaltsplatzhalter 15">
            <a:extLst>
              <a:ext uri="{FF2B5EF4-FFF2-40B4-BE49-F238E27FC236}">
                <a16:creationId xmlns:a16="http://schemas.microsoft.com/office/drawing/2014/main" id="{96EB307B-C94C-4265-BF5F-7A056933809A}"/>
              </a:ext>
            </a:extLst>
          </p:cNvPr>
          <p:cNvSpPr txBox="1">
            <a:spLocks/>
          </p:cNvSpPr>
          <p:nvPr/>
        </p:nvSpPr>
        <p:spPr>
          <a:xfrm>
            <a:off x="838200" y="2967788"/>
            <a:ext cx="10515600" cy="3398897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 Responsible </a:t>
            </a:r>
            <a:r>
              <a:rPr lang="en-gb" sz="2000" b="1" i="0" u="none" baseline="0" dirty="0" smtClean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	Module </a:t>
            </a:r>
            <a:r>
              <a:rPr lang="en-gb" sz="20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Teacher</a:t>
            </a:r>
            <a:r>
              <a:rPr lang="en-gb" sz="2000" b="0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AM8 – Microbial Pathoproteomics			Dr. Susanne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Sievers</a:t>
            </a: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		</a:t>
            </a:r>
          </a:p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AM9   – Functional Genomics				Prof. Dr. Uwe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Völker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AM10 – Biotechnology and Biophysics			Prof. Dr. Oliver Otto</a:t>
            </a:r>
          </a:p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AM11 – Metabolomics in Infection Research		Prof. Dr. Michael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Lalk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AM12 – Microbiome in the One Health context		Prof. Dr. Tim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Urich</a:t>
            </a:r>
            <a:endParaRPr lang="en-gb" sz="2000" b="0" i="0" u="none" baseline="0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Font typeface="Arial" panose="020B0604020202020204" pitchFamily="34" charset="0"/>
              <a:buNone/>
            </a:pPr>
            <a:r>
              <a:rPr lang="en-gb" sz="20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AM13 – Applied Bioinformatics				Prof. Dr. Stefan </a:t>
            </a:r>
            <a:r>
              <a:rPr lang="en-gb" sz="2000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Simm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990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Combination of Modules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/>
          <a:lstStyle/>
          <a:p>
            <a:pPr algn="l" rtl="0">
              <a:lnSpc>
                <a:spcPct val="110000"/>
              </a:lnSpc>
              <a:spcBef>
                <a:spcPts val="600"/>
              </a:spcBef>
            </a:pP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 </a:t>
            </a: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cannot be taken in combination with module </a:t>
            </a: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AM2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i.e. only </a:t>
            </a:r>
            <a:r>
              <a:rPr lang="en-gb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AM1 or AM2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may be selected as an advanced module.</a:t>
            </a:r>
          </a:p>
          <a:p>
            <a:pPr algn="l" rtl="0">
              <a:lnSpc>
                <a:spcPct val="110000"/>
              </a:lnSpc>
              <a:spcBef>
                <a:spcPts val="600"/>
              </a:spcBef>
            </a:pP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 </a:t>
            </a: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AM8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cannot be taken in combination with module </a:t>
            </a: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AM9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i.e. only </a:t>
            </a:r>
            <a:r>
              <a:rPr lang="en-gb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AM8 or AM9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may be selected as an advanced module.</a:t>
            </a:r>
          </a:p>
        </p:txBody>
      </p:sp>
    </p:spTree>
    <p:extLst>
      <p:ext uri="{BB962C8B-B14F-4D97-AF65-F5344CB8AC3E}">
        <p14:creationId xmlns:p14="http://schemas.microsoft.com/office/powerpoint/2010/main" val="3255514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Ideal Timeframe for the Degree Course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0" y="2515668"/>
            <a:ext cx="10515600" cy="3398897"/>
          </a:xfrm>
        </p:spPr>
        <p:txBody>
          <a:bodyPr>
            <a:normAutofit fontScale="77500" lnSpcReduction="20000"/>
          </a:bodyPr>
          <a:lstStyle/>
          <a:p>
            <a:pPr marL="0" indent="0" algn="ctr" rtl="0">
              <a:buNone/>
            </a:pPr>
            <a:r>
              <a:rPr lang="en-gb" sz="33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Standard length of study:</a:t>
            </a:r>
            <a:r>
              <a:rPr lang="en-gb" sz="3300" b="0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3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4 semesters (120 ECTS)</a:t>
            </a: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1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Core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modules CM1, CM2, CM3, CM5, part of CM4								</a:t>
            </a:r>
          </a:p>
          <a:p>
            <a:pPr marL="0" indent="0" algn="l" rtl="0">
              <a:buNone/>
            </a:pP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2: </a:t>
            </a:r>
            <a:r>
              <a:rPr lang="en-gb" b="1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Core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module CM4 &amp; 2-3 advanced modules		</a:t>
            </a: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	</a:t>
            </a:r>
            <a:b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b="1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Non-lecture </a:t>
            </a: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period: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Work placement</a:t>
            </a:r>
          </a:p>
          <a:p>
            <a:pPr marL="0" indent="0" algn="l" rtl="0">
              <a:buNone/>
            </a:pP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3: </a:t>
            </a:r>
            <a:r>
              <a:rPr lang="en-gb" b="1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applicable, 1-2 advanced modules		</a:t>
            </a:r>
          </a:p>
          <a:p>
            <a:pPr marL="0" indent="0" algn="l" rtl="0">
              <a:buNone/>
            </a:pP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practical</a:t>
            </a:r>
          </a:p>
          <a:p>
            <a:pPr marL="0" indent="0" algn="l" rtl="0">
              <a:buNone/>
            </a:pP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4: 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		Master’s project, writing-up of dissertation, defence</a:t>
            </a:r>
          </a:p>
        </p:txBody>
      </p:sp>
    </p:spTree>
    <p:extLst>
      <p:ext uri="{BB962C8B-B14F-4D97-AF65-F5344CB8AC3E}">
        <p14:creationId xmlns:p14="http://schemas.microsoft.com/office/powerpoint/2010/main" val="1341403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Work Placement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64" y="2339880"/>
            <a:ext cx="10895675" cy="3398897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2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2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Work Placement</a:t>
            </a:r>
            <a:r>
              <a:rPr lang="en-gb" sz="22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(7 Weeks, 10 ECTS) must be organised independently by the students and preferably take place in the non-lecture period of the 2</a:t>
            </a:r>
            <a:r>
              <a:rPr lang="en-gb" sz="2200" b="0" i="0" u="none" baseline="30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22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or 3</a:t>
            </a:r>
            <a:r>
              <a:rPr lang="en-gb" sz="2200" b="0" i="0" u="none" baseline="30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22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semester (possibly following consultation with the Examination Board, which, in cases of doubt, will decide whether the placement is suitable prior to commencement).</a:t>
            </a:r>
          </a:p>
          <a:p>
            <a:pPr marL="0" indent="0" algn="l" rtl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200" b="1" i="0" u="none" baseline="0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Proof of completion: </a:t>
            </a:r>
            <a:r>
              <a:rPr lang="en-gb" sz="22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Non-assessed confirmation that the student completed the placement from the institution where it was completed with details of the activities performed during the placement; the confirmation is verified by the Examination Board and submitted to the Examination Office (without registration).</a:t>
            </a:r>
          </a:p>
          <a:p>
            <a:pPr marL="0" indent="0" algn="l" rtl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22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Please note: </a:t>
            </a:r>
            <a:r>
              <a:rPr lang="en-gb" sz="22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As the work placement is an obligatory component of the degree course, students are covered by the University’s accident insurance during their placement.</a:t>
            </a:r>
          </a:p>
        </p:txBody>
      </p:sp>
    </p:spTree>
    <p:extLst>
      <p:ext uri="{BB962C8B-B14F-4D97-AF65-F5344CB8AC3E}">
        <p14:creationId xmlns:p14="http://schemas.microsoft.com/office/powerpoint/2010/main" val="40961689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Master’s Dissertation Project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249" y="2490268"/>
            <a:ext cx="10515600" cy="3398897"/>
          </a:xfrm>
        </p:spPr>
        <p:txBody>
          <a:bodyPr>
            <a:normAutofit fontScale="92500" lnSpcReduction="20000"/>
          </a:bodyPr>
          <a:lstStyle/>
          <a:p>
            <a:pPr algn="l" rtl="0">
              <a:lnSpc>
                <a:spcPct val="110000"/>
              </a:lnSpc>
              <a:spcBef>
                <a:spcPts val="600"/>
              </a:spcBef>
            </a:pP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master’s dissertation project is usually completed in a working group that provides an advanced module.</a:t>
            </a:r>
          </a:p>
          <a:p>
            <a:pPr algn="l" rtl="0">
              <a:lnSpc>
                <a:spcPct val="110000"/>
              </a:lnSpc>
              <a:spcBef>
                <a:spcPts val="600"/>
              </a:spcBef>
            </a:pP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4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Research Practical</a:t>
            </a:r>
            <a:r>
              <a:rPr lang="en-gb" sz="2400" b="0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(4 weeks) serves to prepare students for the topics and experiments required for the subsequent master’s dissertation and introduces them to a specific question in the chosen working group (recommended start: 2</a:t>
            </a:r>
            <a:r>
              <a:rPr lang="en-gb" sz="2400" b="0" i="0" u="none" baseline="30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half of the 3</a:t>
            </a:r>
            <a:r>
              <a:rPr lang="en-gb" sz="2400" b="0" i="0" u="none" baseline="30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semester). </a:t>
            </a:r>
            <a:r>
              <a:rPr lang="en-gb" sz="2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Registration </a:t>
            </a: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takes place during the regular examination registration period.</a:t>
            </a:r>
          </a:p>
          <a:p>
            <a:pPr algn="l" rtl="0">
              <a:lnSpc>
                <a:spcPct val="110000"/>
              </a:lnSpc>
              <a:spcBef>
                <a:spcPts val="600"/>
              </a:spcBef>
            </a:pP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Once the </a:t>
            </a:r>
            <a:r>
              <a:rPr lang="en-gb" sz="2400" b="1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master’s dissertation</a:t>
            </a:r>
            <a:r>
              <a:rPr lang="en-gb" sz="2400" b="0" i="0" u="none" baseline="0" dirty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has been written up and submitted, the most important results are shown during a presentation with ensuing discussion (so-called defence).</a:t>
            </a:r>
          </a:p>
        </p:txBody>
      </p:sp>
    </p:spTree>
    <p:extLst>
      <p:ext uri="{BB962C8B-B14F-4D97-AF65-F5344CB8AC3E}">
        <p14:creationId xmlns:p14="http://schemas.microsoft.com/office/powerpoint/2010/main" val="14881950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Further Information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2339880"/>
            <a:ext cx="11582400" cy="3398897"/>
          </a:xfrm>
        </p:spPr>
        <p:txBody>
          <a:bodyPr>
            <a:noAutofit/>
          </a:bodyPr>
          <a:lstStyle/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Homepage of the Department of Biology</a:t>
            </a: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0" i="0" u="none" baseline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https://biologie.uni-greifswald.de/en</a:t>
            </a:r>
          </a:p>
          <a:p>
            <a:pPr marL="0" indent="0" algn="l" rtl="0">
              <a:lnSpc>
                <a:spcPct val="110000"/>
              </a:lnSpc>
              <a:spcBef>
                <a:spcPts val="300"/>
              </a:spcBef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18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Subject-Specific Examination and Study Regulations including course catalogue can be downloaded from our website and provides detailed information on the contents of the modules.</a:t>
            </a:r>
          </a:p>
          <a:p>
            <a:pPr marL="0" indent="0" algn="l" rtl="0">
              <a:lnSpc>
                <a:spcPct val="110000"/>
              </a:lnSpc>
              <a:spcBef>
                <a:spcPts val="300"/>
              </a:spcBef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For individual enquiries:</a:t>
            </a: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Academic advisor: Dr. Thomas Kohler</a:t>
            </a: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0" i="0" u="none" baseline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thomas.kohler@uni-greifswald.de</a:t>
            </a: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Chairperson of the Examination Board: Prof. Dr. Sven Hammerschmidt</a:t>
            </a:r>
          </a:p>
          <a:p>
            <a:pPr marL="0" indent="0" algn="ctr" rtl="0">
              <a:lnSpc>
                <a:spcPct val="110000"/>
              </a:lnSpc>
              <a:spcBef>
                <a:spcPts val="300"/>
              </a:spcBef>
              <a:buNone/>
            </a:pPr>
            <a:r>
              <a:rPr lang="en-gb" sz="2000" b="0" i="0" u="none" baseline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sven.hammerschmidt@uni-greifswald.de</a:t>
            </a:r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ctr" rtl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1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415" y="2155138"/>
            <a:ext cx="11172704" cy="4083022"/>
          </a:xfrm>
        </p:spPr>
        <p:txBody>
          <a:bodyPr>
            <a:normAutofit fontScale="70000" lnSpcReduction="20000"/>
          </a:bodyPr>
          <a:lstStyle/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Institutes &amp; Working Groups at the Friedrich-Loeffler-Institut (FLI), island of Riems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Molecular Virology and Cell Biology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Immunology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Infectology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Novel and Emerging Infectious Diseases</a:t>
            </a: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Institutes, Clinics and Departments at University Medicine Greifswald (UMG) (selection)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Immunology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Medical Microbiology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Clinic for Internal Medicine A and Clinic for Internal Medicine B 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Bioinformatics </a:t>
            </a:r>
          </a:p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Ethics and History of Medicine</a:t>
            </a:r>
          </a:p>
        </p:txBody>
      </p:sp>
      <p:sp>
        <p:nvSpPr>
          <p:cNvPr id="14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249" y="1014317"/>
            <a:ext cx="10515600" cy="1325563"/>
          </a:xfrm>
        </p:spPr>
        <p:txBody>
          <a:bodyPr>
            <a:normAutofit/>
          </a:bodyPr>
          <a:lstStyle/>
          <a:p>
            <a:pPr algn="l" rtl="0"/>
            <a:r>
              <a:rPr lang="en-gb" sz="3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Participating Institutes &amp; Facilities at the University</a:t>
            </a:r>
          </a:p>
        </p:txBody>
      </p:sp>
      <p:sp>
        <p:nvSpPr>
          <p:cNvPr id="12" name="Rechteck: diagonal liegende Ecken abgerundet 11">
            <a:extLst>
              <a:ext uri="{FF2B5EF4-FFF2-40B4-BE49-F238E27FC236}">
                <a16:creationId xmlns:a16="http://schemas.microsoft.com/office/drawing/2014/main" id="{0EB4E9FD-EDC9-45AD-9632-02BEEF786BB6}"/>
              </a:ext>
            </a:extLst>
          </p:cNvPr>
          <p:cNvSpPr/>
          <p:nvPr/>
        </p:nvSpPr>
        <p:spPr>
          <a:xfrm>
            <a:off x="7785478" y="5466210"/>
            <a:ext cx="3385458" cy="1252927"/>
          </a:xfrm>
          <a:prstGeom prst="round2DiagRect">
            <a:avLst/>
          </a:prstGeom>
          <a:solidFill>
            <a:srgbClr val="DAD7BD"/>
          </a:solidFill>
          <a:ln w="28575">
            <a:solidFill>
              <a:srgbClr val="A0A1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UG 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=</a:t>
            </a:r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University of Greifswald</a:t>
            </a: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UMG 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= University Medicine Greifswald</a:t>
            </a: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FLI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= Friedrich-Loeffler-Institut </a:t>
            </a:r>
          </a:p>
          <a:p>
            <a:pPr algn="l" rtl="0"/>
            <a:r>
              <a:rPr lang="en-gb" sz="1400" b="1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HIOH</a:t>
            </a:r>
            <a:r>
              <a:rPr lang="en-gb" sz="1400" b="0" i="0" u="none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= Helmholtz Institute for One Health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60845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Examination Board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9724"/>
            <a:ext cx="8724900" cy="395696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gb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Infection Biology and Immunology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Prof. Dr. Sven </a:t>
            </a:r>
            <a:r>
              <a:rPr lang="en-gb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Hammerschmidt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(UG) </a:t>
            </a:r>
          </a:p>
          <a:p>
            <a:pPr marL="0" indent="0" algn="l" rtl="0">
              <a:buNone/>
            </a:pP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Prof. Dr. Stefan Finke (FLI)</a:t>
            </a:r>
          </a:p>
          <a:p>
            <a:pPr marL="0" indent="0" algn="l" rtl="0">
              <a:buNone/>
            </a:pP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Prof. Dr. Barbara </a:t>
            </a:r>
            <a:r>
              <a:rPr lang="en-gb" b="0" i="0" u="none" baseline="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Bröker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(UMG)</a:t>
            </a:r>
          </a:p>
          <a:p>
            <a:pPr marL="0" indent="0" algn="l" rtl="0">
              <a:buNone/>
            </a:pP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Dr. Thomas Kohler (academic advisor)</a:t>
            </a:r>
          </a:p>
          <a:p>
            <a:pPr marL="0" indent="0" algn="l" rtl="0">
              <a:buNone/>
            </a:pPr>
            <a:r>
              <a:rPr lang="en-gb" b="0" i="0" u="none" baseline="0" dirty="0" smtClean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(Student </a:t>
            </a:r>
            <a:r>
              <a:rPr lang="en-gb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representatives)</a:t>
            </a: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Inhaltsplatzhalter 15">
            <a:extLst>
              <a:ext uri="{FF2B5EF4-FFF2-40B4-BE49-F238E27FC236}">
                <a16:creationId xmlns:a16="http://schemas.microsoft.com/office/drawing/2014/main" id="{181851B2-1F5B-44FD-BBBC-000CE6B4136C}"/>
              </a:ext>
            </a:extLst>
          </p:cNvPr>
          <p:cNvSpPr txBox="1">
            <a:spLocks/>
          </p:cNvSpPr>
          <p:nvPr/>
        </p:nvSpPr>
        <p:spPr>
          <a:xfrm>
            <a:off x="6833937" y="2368277"/>
            <a:ext cx="4914549" cy="395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anose="020B0604020202020204" pitchFamily="34" charset="0"/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649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Examination Board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/>
          <a:lstStyle/>
          <a:p>
            <a:pPr marL="0" indent="0" algn="l" rtl="0">
              <a:buNone/>
            </a:pPr>
            <a:r>
              <a:rPr lang="en-gb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Department Office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Ms. Mary Doktorowski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Friedrich-Ludwig-Jahn-Straße 15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Tel.: +49 3834 420 4150</a:t>
            </a:r>
          </a:p>
          <a:p>
            <a:pPr marL="0" indent="0" algn="l" rtl="0">
              <a:buNone/>
            </a:pPr>
            <a:r>
              <a:rPr lang="en-gb" b="0" i="0" u="none" baseline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mary.doktorowski@uni-greifswald.de</a:t>
            </a:r>
          </a:p>
        </p:txBody>
      </p:sp>
    </p:spTree>
    <p:extLst>
      <p:ext uri="{BB962C8B-B14F-4D97-AF65-F5344CB8AC3E}">
        <p14:creationId xmlns:p14="http://schemas.microsoft.com/office/powerpoint/2010/main" val="2179380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0669"/>
            <a:ext cx="10515600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Academic Advisor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67788"/>
            <a:ext cx="10515600" cy="3398897"/>
          </a:xfrm>
        </p:spPr>
        <p:txBody>
          <a:bodyPr>
            <a:normAutofit fontScale="77500" lnSpcReduction="20000"/>
          </a:bodyPr>
          <a:lstStyle/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Center for Functional Genomics of Microbes (C_FunGene)</a:t>
            </a:r>
          </a:p>
          <a:p>
            <a:pPr marL="0" indent="0" algn="l" rtl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Dr. Thomas Kohler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Department of Molecular Genetics and Infection Biology, 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Institute of Genetics and Functional Genomics, C_FunGene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Felix-Hausdorff-Straße 8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+49 3834 420 5713 (or 5724)</a:t>
            </a:r>
          </a:p>
          <a:p>
            <a:pPr marL="0" indent="0" algn="l" rtl="0">
              <a:buNone/>
            </a:pPr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[consultation hours]</a:t>
            </a:r>
            <a:endParaRPr lang="en-gb" dirty="0">
              <a:solidFill>
                <a:srgbClr val="0064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gb" b="0" i="0" u="none" baseline="0">
                <a:solidFill>
                  <a:srgbClr val="0064AD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thomas.kohler@uni-greifswald.de</a:t>
            </a:r>
          </a:p>
          <a:p>
            <a:pPr marL="0" indent="0" algn="l" rtl="0">
              <a:buNone/>
            </a:pPr>
            <a:endParaRPr lang="en-gb" dirty="0">
              <a:solidFill>
                <a:srgbClr val="0064A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5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>
            <a:extLst>
              <a:ext uri="{FF2B5EF4-FFF2-40B4-BE49-F238E27FC236}">
                <a16:creationId xmlns:a16="http://schemas.microsoft.com/office/drawing/2014/main" id="{C696D0BA-8D9C-4FAE-8037-A186C6A01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43029"/>
            <a:ext cx="10715625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Degree Course Outline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5987"/>
            <a:ext cx="10515600" cy="395696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following course contents must be completed:</a:t>
            </a:r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96CF9723-3C08-4154-8110-3CC9D44AB3C2}"/>
              </a:ext>
            </a:extLst>
          </p:cNvPr>
          <p:cNvCxnSpPr>
            <a:cxnSpLocks/>
          </p:cNvCxnSpPr>
          <p:nvPr/>
        </p:nvCxnSpPr>
        <p:spPr>
          <a:xfrm>
            <a:off x="2196463" y="2669960"/>
            <a:ext cx="0" cy="3854512"/>
          </a:xfrm>
          <a:prstGeom prst="line">
            <a:avLst/>
          </a:prstGeom>
          <a:ln w="28575">
            <a:solidFill>
              <a:srgbClr val="0064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39E9DC3D-D2A9-4787-98BE-A7E3BF90E665}"/>
              </a:ext>
            </a:extLst>
          </p:cNvPr>
          <p:cNvCxnSpPr>
            <a:cxnSpLocks/>
          </p:cNvCxnSpPr>
          <p:nvPr/>
        </p:nvCxnSpPr>
        <p:spPr>
          <a:xfrm flipH="1">
            <a:off x="961830" y="3532855"/>
            <a:ext cx="9220394" cy="0"/>
          </a:xfrm>
          <a:prstGeom prst="line">
            <a:avLst/>
          </a:prstGeom>
          <a:ln w="28575">
            <a:solidFill>
              <a:srgbClr val="0064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2EE5A75E-8264-4B8B-A47B-8628A9AA1E56}"/>
              </a:ext>
            </a:extLst>
          </p:cNvPr>
          <p:cNvSpPr txBox="1"/>
          <p:nvPr/>
        </p:nvSpPr>
        <p:spPr>
          <a:xfrm>
            <a:off x="961831" y="2894235"/>
            <a:ext cx="1292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gb" sz="1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1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59545CE7-9D30-4764-90F6-7A9CF98CDAC7}"/>
              </a:ext>
            </a:extLst>
          </p:cNvPr>
          <p:cNvSpPr txBox="1"/>
          <p:nvPr/>
        </p:nvSpPr>
        <p:spPr>
          <a:xfrm>
            <a:off x="961830" y="3862065"/>
            <a:ext cx="1292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gb" sz="1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2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6A747CF2-B078-4B19-A91B-4C16A08B25A4}"/>
              </a:ext>
            </a:extLst>
          </p:cNvPr>
          <p:cNvSpPr txBox="1"/>
          <p:nvPr/>
        </p:nvSpPr>
        <p:spPr>
          <a:xfrm>
            <a:off x="961830" y="4896311"/>
            <a:ext cx="1292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gb" sz="1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3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15256E12-AE94-4E8F-93D6-794D918A2601}"/>
              </a:ext>
            </a:extLst>
          </p:cNvPr>
          <p:cNvSpPr txBox="1"/>
          <p:nvPr/>
        </p:nvSpPr>
        <p:spPr>
          <a:xfrm>
            <a:off x="961830" y="5801381"/>
            <a:ext cx="1292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gb" sz="1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4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47024EE9-FD24-4907-B181-A9053CAD3C4A}"/>
              </a:ext>
            </a:extLst>
          </p:cNvPr>
          <p:cNvCxnSpPr>
            <a:cxnSpLocks/>
          </p:cNvCxnSpPr>
          <p:nvPr/>
        </p:nvCxnSpPr>
        <p:spPr>
          <a:xfrm flipH="1">
            <a:off x="961830" y="4504114"/>
            <a:ext cx="9220394" cy="28866"/>
          </a:xfrm>
          <a:prstGeom prst="line">
            <a:avLst/>
          </a:prstGeom>
          <a:ln w="28575">
            <a:solidFill>
              <a:srgbClr val="0064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A0283496-DA55-4D53-BA95-8425B5BF221B}"/>
              </a:ext>
            </a:extLst>
          </p:cNvPr>
          <p:cNvCxnSpPr>
            <a:cxnSpLocks/>
          </p:cNvCxnSpPr>
          <p:nvPr/>
        </p:nvCxnSpPr>
        <p:spPr>
          <a:xfrm flipH="1">
            <a:off x="961830" y="5699392"/>
            <a:ext cx="10591994" cy="9525"/>
          </a:xfrm>
          <a:prstGeom prst="line">
            <a:avLst/>
          </a:prstGeom>
          <a:ln w="28575">
            <a:solidFill>
              <a:srgbClr val="0064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5E4C2D99-2F9E-496F-9564-07B443A77E45}"/>
              </a:ext>
            </a:extLst>
          </p:cNvPr>
          <p:cNvSpPr/>
          <p:nvPr/>
        </p:nvSpPr>
        <p:spPr>
          <a:xfrm>
            <a:off x="2316124" y="2683346"/>
            <a:ext cx="3428995" cy="784394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Core modules (CM)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E9A14A4C-AF65-42C8-8E84-8BE2DC10725B}"/>
              </a:ext>
            </a:extLst>
          </p:cNvPr>
          <p:cNvSpPr/>
          <p:nvPr/>
        </p:nvSpPr>
        <p:spPr>
          <a:xfrm>
            <a:off x="2308467" y="3689504"/>
            <a:ext cx="3428995" cy="749494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modules (AM)</a:t>
            </a:r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34A5AB63-153D-4CB9-A68F-8923F6A9FF9B}"/>
              </a:ext>
            </a:extLst>
          </p:cNvPr>
          <p:cNvSpPr/>
          <p:nvPr/>
        </p:nvSpPr>
        <p:spPr>
          <a:xfrm>
            <a:off x="2316126" y="5763144"/>
            <a:ext cx="3428995" cy="784394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Master’s dissertation + defence</a:t>
            </a:r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8BD59DF7-ECA6-459A-8EFD-84EF5844DE13}"/>
              </a:ext>
            </a:extLst>
          </p:cNvPr>
          <p:cNvSpPr/>
          <p:nvPr/>
        </p:nvSpPr>
        <p:spPr>
          <a:xfrm>
            <a:off x="5849465" y="4312066"/>
            <a:ext cx="3428995" cy="500560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Work placement</a:t>
            </a:r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61621D57-66B3-4455-8F1D-2ABB86AF2AE9}"/>
              </a:ext>
            </a:extLst>
          </p:cNvPr>
          <p:cNvSpPr/>
          <p:nvPr/>
        </p:nvSpPr>
        <p:spPr>
          <a:xfrm>
            <a:off x="5849465" y="5275734"/>
            <a:ext cx="3428995" cy="457007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Research practical</a:t>
            </a:r>
          </a:p>
        </p:txBody>
      </p:sp>
      <p:sp>
        <p:nvSpPr>
          <p:cNvPr id="27" name="Rechteck: abgerundete Ecken 29">
            <a:extLst>
              <a:ext uri="{FF2B5EF4-FFF2-40B4-BE49-F238E27FC236}">
                <a16:creationId xmlns:a16="http://schemas.microsoft.com/office/drawing/2014/main" id="{5E4C2D99-2F9E-496F-9564-07B443A77E45}"/>
              </a:ext>
            </a:extLst>
          </p:cNvPr>
          <p:cNvSpPr/>
          <p:nvPr/>
        </p:nvSpPr>
        <p:spPr>
          <a:xfrm>
            <a:off x="5849464" y="3701196"/>
            <a:ext cx="3428995" cy="364834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Core modules (CM)</a:t>
            </a:r>
          </a:p>
        </p:txBody>
      </p:sp>
      <p:sp>
        <p:nvSpPr>
          <p:cNvPr id="31" name="Rechteck: abgerundete Ecken 31">
            <a:extLst>
              <a:ext uri="{FF2B5EF4-FFF2-40B4-BE49-F238E27FC236}">
                <a16:creationId xmlns:a16="http://schemas.microsoft.com/office/drawing/2014/main" id="{E9A14A4C-AF65-42C8-8E84-8BE2DC10725B}"/>
              </a:ext>
            </a:extLst>
          </p:cNvPr>
          <p:cNvSpPr/>
          <p:nvPr/>
        </p:nvSpPr>
        <p:spPr>
          <a:xfrm>
            <a:off x="2345471" y="4682735"/>
            <a:ext cx="3428995" cy="784394"/>
          </a:xfrm>
          <a:prstGeom prst="roundRect">
            <a:avLst/>
          </a:prstGeom>
          <a:solidFill>
            <a:srgbClr val="DAD7BD"/>
          </a:solidFill>
          <a:ln w="19050">
            <a:solidFill>
              <a:srgbClr val="646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gb" b="0" i="0" u="none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Advanced modules (AM)</a:t>
            </a:r>
          </a:p>
        </p:txBody>
      </p:sp>
    </p:spTree>
    <p:extLst>
      <p:ext uri="{BB962C8B-B14F-4D97-AF65-F5344CB8AC3E}">
        <p14:creationId xmlns:p14="http://schemas.microsoft.com/office/powerpoint/2010/main" val="3023572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152E93C0-F755-4183-880A-C1480B319AA6}"/>
              </a:ext>
            </a:extLst>
          </p:cNvPr>
          <p:cNvCxnSpPr>
            <a:cxnSpLocks/>
          </p:cNvCxnSpPr>
          <p:nvPr/>
        </p:nvCxnSpPr>
        <p:spPr>
          <a:xfrm flipH="1">
            <a:off x="1141486" y="5798270"/>
            <a:ext cx="8502209" cy="0"/>
          </a:xfrm>
          <a:prstGeom prst="line">
            <a:avLst/>
          </a:prstGeom>
          <a:ln w="28575">
            <a:solidFill>
              <a:srgbClr val="0064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9724"/>
            <a:ext cx="10515600" cy="395696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following course contents must be completed: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120520D4-A95A-425C-9C78-EEEA39AD8AA3}"/>
              </a:ext>
            </a:extLst>
          </p:cNvPr>
          <p:cNvGrpSpPr/>
          <p:nvPr/>
        </p:nvGrpSpPr>
        <p:grpSpPr>
          <a:xfrm>
            <a:off x="1146612" y="3057525"/>
            <a:ext cx="8502211" cy="3480873"/>
            <a:chOff x="79814" y="3143355"/>
            <a:chExt cx="8502211" cy="3480873"/>
          </a:xfrm>
        </p:grpSpPr>
        <p:cxnSp>
          <p:nvCxnSpPr>
            <p:cNvPr id="3" name="Gerader Verbinder 2">
              <a:extLst>
                <a:ext uri="{FF2B5EF4-FFF2-40B4-BE49-F238E27FC236}">
                  <a16:creationId xmlns:a16="http://schemas.microsoft.com/office/drawing/2014/main" id="{96CF9723-3C08-4154-8110-3CC9D44AB3C2}"/>
                </a:ext>
              </a:extLst>
            </p:cNvPr>
            <p:cNvCxnSpPr>
              <a:cxnSpLocks/>
            </p:cNvCxnSpPr>
            <p:nvPr/>
          </p:nvCxnSpPr>
          <p:spPr>
            <a:xfrm>
              <a:off x="1314447" y="3143355"/>
              <a:ext cx="0" cy="3480873"/>
            </a:xfrm>
            <a:prstGeom prst="line">
              <a:avLst/>
            </a:prstGeom>
            <a:ln w="28575">
              <a:solidFill>
                <a:srgbClr val="006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r Verbinder 16">
              <a:extLst>
                <a:ext uri="{FF2B5EF4-FFF2-40B4-BE49-F238E27FC236}">
                  <a16:creationId xmlns:a16="http://schemas.microsoft.com/office/drawing/2014/main" id="{39E9DC3D-D2A9-4787-98BE-A7E3BF90E6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16" y="4590379"/>
              <a:ext cx="8502209" cy="0"/>
            </a:xfrm>
            <a:prstGeom prst="line">
              <a:avLst/>
            </a:prstGeom>
            <a:ln w="28575">
              <a:solidFill>
                <a:srgbClr val="006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2EE5A75E-8264-4B8B-A47B-8628A9AA1E56}"/>
                </a:ext>
              </a:extLst>
            </p:cNvPr>
            <p:cNvSpPr txBox="1"/>
            <p:nvPr/>
          </p:nvSpPr>
          <p:spPr>
            <a:xfrm>
              <a:off x="79815" y="3523397"/>
              <a:ext cx="12923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gb" sz="1600" b="0" i="0" u="none" baseline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Semester 1</a:t>
              </a: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59545CE7-9D30-4764-90F6-7A9CF98CDAC7}"/>
                </a:ext>
              </a:extLst>
            </p:cNvPr>
            <p:cNvSpPr txBox="1"/>
            <p:nvPr/>
          </p:nvSpPr>
          <p:spPr>
            <a:xfrm>
              <a:off x="79814" y="5298354"/>
              <a:ext cx="12923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gb" sz="1600" b="0" i="0" u="none" baseline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Semester 2</a:t>
              </a:r>
            </a:p>
          </p:txBody>
        </p:sp>
        <p:sp>
          <p:nvSpPr>
            <p:cNvPr id="30" name="Rechteck: abgerundete Ecken 29">
              <a:extLst>
                <a:ext uri="{FF2B5EF4-FFF2-40B4-BE49-F238E27FC236}">
                  <a16:creationId xmlns:a16="http://schemas.microsoft.com/office/drawing/2014/main" id="{5E4C2D99-2F9E-496F-9564-07B443A77E45}"/>
                </a:ext>
              </a:extLst>
            </p:cNvPr>
            <p:cNvSpPr/>
            <p:nvPr/>
          </p:nvSpPr>
          <p:spPr>
            <a:xfrm>
              <a:off x="1434114" y="3219582"/>
              <a:ext cx="7147908" cy="1654759"/>
            </a:xfrm>
            <a:prstGeom prst="roundRect">
              <a:avLst/>
            </a:prstGeom>
            <a:solidFill>
              <a:srgbClr val="DAD7BD"/>
            </a:solidFill>
            <a:ln w="19050">
              <a:solidFill>
                <a:srgbClr val="6465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gb" b="1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5 Core modules (CM; in total 36 ECTS)</a:t>
              </a:r>
            </a:p>
            <a:p>
              <a:pPr algn="l" rtl="0"/>
              <a:r>
                <a:rPr lang="en-gb" sz="1600" b="1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Objective: </a:t>
              </a:r>
              <a:r>
                <a:rPr lang="en-gb" sz="16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Consolidation of theoretical and practical knowledge gained in undergraduate classes; requirement for attending advanced modules</a:t>
              </a:r>
            </a:p>
          </p:txBody>
        </p:sp>
        <p:sp>
          <p:nvSpPr>
            <p:cNvPr id="32" name="Rechteck: abgerundete Ecken 31">
              <a:extLst>
                <a:ext uri="{FF2B5EF4-FFF2-40B4-BE49-F238E27FC236}">
                  <a16:creationId xmlns:a16="http://schemas.microsoft.com/office/drawing/2014/main" id="{E9A14A4C-AF65-42C8-8E84-8BE2DC10725B}"/>
                </a:ext>
              </a:extLst>
            </p:cNvPr>
            <p:cNvSpPr/>
            <p:nvPr/>
          </p:nvSpPr>
          <p:spPr>
            <a:xfrm>
              <a:off x="1434117" y="4942910"/>
              <a:ext cx="7147905" cy="1581671"/>
            </a:xfrm>
            <a:prstGeom prst="roundRect">
              <a:avLst/>
            </a:prstGeom>
            <a:solidFill>
              <a:srgbClr val="DAD7BD"/>
            </a:solidFill>
            <a:ln w="19050">
              <a:solidFill>
                <a:srgbClr val="6465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gb" b="1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At least 3 advanced modules (AM; 6 or 12 ECTS)</a:t>
              </a:r>
            </a:p>
            <a:p>
              <a:pPr algn="l" rtl="0"/>
              <a:r>
                <a:rPr lang="en-gb" sz="1600" b="1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Objective: </a:t>
              </a:r>
              <a:r>
                <a:rPr lang="en-gb" sz="16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In-depth contents on the theory and practice of specific topics, advancing basic knowledge gained in the core modules: </a:t>
              </a:r>
            </a:p>
            <a:p>
              <a:pPr algn="l" rtl="0"/>
              <a:r>
                <a:rPr lang="en-gb" sz="1600" b="0" i="0" u="none" baseline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13 advanced modules on offer</a:t>
              </a:r>
            </a:p>
          </p:txBody>
        </p:sp>
      </p:grpSp>
      <p:sp>
        <p:nvSpPr>
          <p:cNvPr id="23" name="Titel 14">
            <a:extLst>
              <a:ext uri="{FF2B5EF4-FFF2-40B4-BE49-F238E27FC236}">
                <a16:creationId xmlns:a16="http://schemas.microsoft.com/office/drawing/2014/main" id="{44A28574-B189-4F36-AC40-E2F64547A30C}"/>
              </a:ext>
            </a:extLst>
          </p:cNvPr>
          <p:cNvSpPr txBox="1">
            <a:spLocks/>
          </p:cNvSpPr>
          <p:nvPr/>
        </p:nvSpPr>
        <p:spPr>
          <a:xfrm>
            <a:off x="838199" y="1310669"/>
            <a:ext cx="107156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Degree Course Outline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59545CE7-9D30-4764-90F6-7A9CF98CDAC7}"/>
              </a:ext>
            </a:extLst>
          </p:cNvPr>
          <p:cNvSpPr txBox="1"/>
          <p:nvPr/>
        </p:nvSpPr>
        <p:spPr>
          <a:xfrm>
            <a:off x="1137574" y="6013859"/>
            <a:ext cx="12923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gb" sz="16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Semester 3</a:t>
            </a:r>
          </a:p>
        </p:txBody>
      </p:sp>
    </p:spTree>
    <p:extLst>
      <p:ext uri="{BB962C8B-B14F-4D97-AF65-F5344CB8AC3E}">
        <p14:creationId xmlns:p14="http://schemas.microsoft.com/office/powerpoint/2010/main" val="1840111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72280BB-49D5-4627-A01F-7244B9B78E7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2887042" y="-3158911"/>
            <a:ext cx="16525288" cy="12203481"/>
            <a:chOff x="-2887042" y="-3158911"/>
            <a:chExt cx="16525288" cy="12203481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E1DC6278-F68B-4EC9-A95D-4F8773BBF5E0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-2887042" y="-3158911"/>
              <a:ext cx="16525288" cy="12203481"/>
              <a:chOff x="-2887042" y="-3158911"/>
              <a:chExt cx="16525288" cy="12203481"/>
            </a:xfrm>
          </p:grpSpPr>
          <p:sp>
            <p:nvSpPr>
              <p:cNvPr id="6" name="Ellipse 5">
                <a:extLst>
                  <a:ext uri="{FF2B5EF4-FFF2-40B4-BE49-F238E27FC236}">
                    <a16:creationId xmlns:a16="http://schemas.microsoft.com/office/drawing/2014/main" id="{64BAF984-BF52-4D6B-BB37-F8ED07FFE98F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-1295400" y="142002"/>
                <a:ext cx="1889760" cy="1960721"/>
              </a:xfrm>
              <a:prstGeom prst="ellipse">
                <a:avLst/>
              </a:prstGeom>
              <a:solidFill>
                <a:srgbClr val="8788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7F03F1ED-1808-4DEC-AE6E-BE21F1B5DDA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1047756">
                <a:off x="-2887042" y="-3158911"/>
                <a:ext cx="9821478" cy="4245438"/>
              </a:xfrm>
              <a:prstGeom prst="ellipse">
                <a:avLst/>
              </a:prstGeom>
              <a:solidFill>
                <a:srgbClr val="0064A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C4CF4212-4851-44B8-8903-7D13C735420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rot="20940391">
                <a:off x="4667049" y="5643384"/>
                <a:ext cx="8726973" cy="3401186"/>
              </a:xfrm>
              <a:prstGeom prst="ellipse">
                <a:avLst/>
              </a:prstGeom>
              <a:solidFill>
                <a:srgbClr val="DAD7B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8" name="Ellipse 7">
                <a:extLst>
                  <a:ext uri="{FF2B5EF4-FFF2-40B4-BE49-F238E27FC236}">
                    <a16:creationId xmlns:a16="http://schemas.microsoft.com/office/drawing/2014/main" id="{0DFA8F19-815A-4477-AE52-0103FED0D41A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343849" y="5738777"/>
                <a:ext cx="1889760" cy="1960721"/>
              </a:xfrm>
              <a:prstGeom prst="ellipse">
                <a:avLst/>
              </a:prstGeom>
              <a:solidFill>
                <a:srgbClr val="6465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  <p:sp>
            <p:nvSpPr>
              <p:cNvPr id="9" name="Ellipse 8">
                <a:extLst>
                  <a:ext uri="{FF2B5EF4-FFF2-40B4-BE49-F238E27FC236}">
                    <a16:creationId xmlns:a16="http://schemas.microsoft.com/office/drawing/2014/main" id="{540A31BC-BA51-4ED7-BB21-D68ECE15EF27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1748486" y="4277439"/>
                <a:ext cx="1889760" cy="1960721"/>
              </a:xfrm>
              <a:prstGeom prst="ellipse">
                <a:avLst/>
              </a:prstGeom>
              <a:solidFill>
                <a:srgbClr val="A0A1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en-gb"/>
              </a:p>
            </p:txBody>
          </p:sp>
        </p:grpSp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1FCAF2C8-7969-4281-B680-DE58DD214F6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10650" y="476503"/>
              <a:ext cx="2737836" cy="8341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4C06BF6E-FA4A-4F79-B46D-FD87E4B0B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9724"/>
            <a:ext cx="10515600" cy="395696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gb" sz="2000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following course contents must be completed:</a:t>
            </a:r>
          </a:p>
        </p:txBody>
      </p: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DF07C3C3-D792-4FC8-8FAB-5B008F74237B}"/>
              </a:ext>
            </a:extLst>
          </p:cNvPr>
          <p:cNvGrpSpPr/>
          <p:nvPr/>
        </p:nvGrpSpPr>
        <p:grpSpPr>
          <a:xfrm>
            <a:off x="838200" y="2845080"/>
            <a:ext cx="10437965" cy="3536417"/>
            <a:chOff x="77635" y="2830269"/>
            <a:chExt cx="10437965" cy="3536417"/>
          </a:xfrm>
        </p:grpSpPr>
        <p:cxnSp>
          <p:nvCxnSpPr>
            <p:cNvPr id="3" name="Gerader Verbinder 2">
              <a:extLst>
                <a:ext uri="{FF2B5EF4-FFF2-40B4-BE49-F238E27FC236}">
                  <a16:creationId xmlns:a16="http://schemas.microsoft.com/office/drawing/2014/main" id="{96CF9723-3C08-4154-8110-3CC9D44AB3C2}"/>
                </a:ext>
              </a:extLst>
            </p:cNvPr>
            <p:cNvCxnSpPr>
              <a:cxnSpLocks/>
            </p:cNvCxnSpPr>
            <p:nvPr/>
          </p:nvCxnSpPr>
          <p:spPr>
            <a:xfrm>
              <a:off x="1314449" y="2851961"/>
              <a:ext cx="0" cy="3514725"/>
            </a:xfrm>
            <a:prstGeom prst="line">
              <a:avLst/>
            </a:prstGeom>
            <a:ln w="28575">
              <a:solidFill>
                <a:srgbClr val="006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59545CE7-9D30-4764-90F6-7A9CF98CDAC7}"/>
                </a:ext>
              </a:extLst>
            </p:cNvPr>
            <p:cNvSpPr txBox="1"/>
            <p:nvPr/>
          </p:nvSpPr>
          <p:spPr>
            <a:xfrm>
              <a:off x="79815" y="2994821"/>
              <a:ext cx="12923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gb" sz="1600" b="0" i="0" u="none" baseline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Semester 2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6A747CF2-B078-4B19-A91B-4C16A08B25A4}"/>
                </a:ext>
              </a:extLst>
            </p:cNvPr>
            <p:cNvSpPr txBox="1"/>
            <p:nvPr/>
          </p:nvSpPr>
          <p:spPr>
            <a:xfrm>
              <a:off x="79814" y="4230923"/>
              <a:ext cx="12923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gb" sz="1600" b="0" i="0" u="none" baseline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Semester 3</a:t>
              </a:r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15256E12-AE94-4E8F-93D6-794D918A2601}"/>
                </a:ext>
              </a:extLst>
            </p:cNvPr>
            <p:cNvSpPr txBox="1"/>
            <p:nvPr/>
          </p:nvSpPr>
          <p:spPr>
            <a:xfrm>
              <a:off x="77635" y="5668532"/>
              <a:ext cx="12923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 rtl="0"/>
              <a:r>
                <a:rPr lang="en-gb" sz="1600" b="0" i="0" u="none" baseline="0"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Semester 4</a:t>
              </a:r>
            </a:p>
          </p:txBody>
        </p: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47024EE9-FD24-4907-B181-A9053CAD3C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16" y="3429000"/>
              <a:ext cx="10435784" cy="0"/>
            </a:xfrm>
            <a:prstGeom prst="line">
              <a:avLst/>
            </a:prstGeom>
            <a:ln w="28575">
              <a:solidFill>
                <a:srgbClr val="006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A0283496-DA55-4D53-BA95-8425B5BF221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816" y="5224425"/>
              <a:ext cx="10369109" cy="0"/>
            </a:xfrm>
            <a:prstGeom prst="line">
              <a:avLst/>
            </a:prstGeom>
            <a:ln w="28575">
              <a:solidFill>
                <a:srgbClr val="0064A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hteck: abgerundete Ecken 32">
              <a:extLst>
                <a:ext uri="{FF2B5EF4-FFF2-40B4-BE49-F238E27FC236}">
                  <a16:creationId xmlns:a16="http://schemas.microsoft.com/office/drawing/2014/main" id="{61621D57-66B3-4455-8F1D-2ABB86AF2AE9}"/>
                </a:ext>
              </a:extLst>
            </p:cNvPr>
            <p:cNvSpPr/>
            <p:nvPr/>
          </p:nvSpPr>
          <p:spPr>
            <a:xfrm>
              <a:off x="1431157" y="4151381"/>
              <a:ext cx="8719530" cy="987156"/>
            </a:xfrm>
            <a:prstGeom prst="roundRect">
              <a:avLst/>
            </a:prstGeom>
            <a:solidFill>
              <a:srgbClr val="DAD7BD"/>
            </a:solidFill>
            <a:ln w="19050">
              <a:solidFill>
                <a:srgbClr val="6465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gb" b="1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Research practical module (4 weeks, 8 ECTS)</a:t>
              </a:r>
            </a:p>
            <a:p>
              <a:pPr algn="l" rtl="0"/>
              <a:r>
                <a:rPr lang="en-gb" sz="1600" b="1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Objective: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Theoretical/practical preparation of the master’s dissertation</a:t>
              </a:r>
            </a:p>
            <a:p>
              <a:pPr algn="l" rtl="0"/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       </a:t>
              </a:r>
              <a:r>
                <a:rPr lang="en-gb" sz="1600" b="0" i="0" u="none" baseline="0" dirty="0" smtClean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	8 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to 10-page report</a:t>
              </a:r>
            </a:p>
          </p:txBody>
        </p:sp>
        <p:sp>
          <p:nvSpPr>
            <p:cNvPr id="34" name="Rechteck: abgerundete Ecken 33">
              <a:extLst>
                <a:ext uri="{FF2B5EF4-FFF2-40B4-BE49-F238E27FC236}">
                  <a16:creationId xmlns:a16="http://schemas.microsoft.com/office/drawing/2014/main" id="{34A5AB63-153D-4CB9-A68F-8923F6A9FF9B}"/>
                </a:ext>
              </a:extLst>
            </p:cNvPr>
            <p:cNvSpPr/>
            <p:nvPr/>
          </p:nvSpPr>
          <p:spPr>
            <a:xfrm>
              <a:off x="1431158" y="5317469"/>
              <a:ext cx="8719527" cy="1049215"/>
            </a:xfrm>
            <a:prstGeom prst="roundRect">
              <a:avLst/>
            </a:prstGeom>
            <a:solidFill>
              <a:srgbClr val="DAD7BD"/>
            </a:solidFill>
            <a:ln w="19050">
              <a:solidFill>
                <a:srgbClr val="6465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gb" b="1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Master’s dissertation + defence (writing-up period: 6 months, 30 ECTS) </a:t>
              </a:r>
            </a:p>
            <a:p>
              <a:pPr algn="l" rtl="0"/>
              <a:r>
                <a:rPr lang="en-gb" sz="1600" b="1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Objective: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Independent work on a current scientific question;   </a:t>
              </a:r>
            </a:p>
            <a:p>
              <a:pPr algn="l" rtl="0"/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r>
                <a:rPr lang="en-gb" sz="1600" b="0" i="0" u="none" baseline="0" dirty="0" smtClean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	writing-up 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and evaluation of the results, oral presentation with discussion</a:t>
              </a:r>
            </a:p>
          </p:txBody>
        </p:sp>
        <p:sp>
          <p:nvSpPr>
            <p:cNvPr id="35" name="Rechteck: abgerundete Ecken 34">
              <a:extLst>
                <a:ext uri="{FF2B5EF4-FFF2-40B4-BE49-F238E27FC236}">
                  <a16:creationId xmlns:a16="http://schemas.microsoft.com/office/drawing/2014/main" id="{8BD59DF7-ECA6-459A-8EFD-84EF5844DE13}"/>
                </a:ext>
              </a:extLst>
            </p:cNvPr>
            <p:cNvSpPr/>
            <p:nvPr/>
          </p:nvSpPr>
          <p:spPr>
            <a:xfrm>
              <a:off x="1434113" y="2830269"/>
              <a:ext cx="8719532" cy="1209215"/>
            </a:xfrm>
            <a:prstGeom prst="roundRect">
              <a:avLst/>
            </a:prstGeom>
            <a:solidFill>
              <a:srgbClr val="DAD7BD"/>
            </a:solidFill>
            <a:ln w="19050">
              <a:solidFill>
                <a:srgbClr val="6465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en-gb" b="1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Work placement module (7 weeks, 10 ECTS)</a:t>
              </a:r>
            </a:p>
            <a:p>
              <a:pPr algn="l" rtl="0"/>
              <a:r>
                <a:rPr lang="en-gb" sz="1600" b="1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Objective: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600" b="0" i="0" u="none" baseline="0" dirty="0" smtClean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Gaining 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of experience in possible fields of future occupation; to be organised </a:t>
              </a:r>
              <a:r>
                <a:rPr lang="en-gb" sz="1600" b="0" i="0" u="none" baseline="0" dirty="0" smtClean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		independently 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by the students</a:t>
              </a:r>
            </a:p>
            <a:p>
              <a:pPr algn="l" rtl="0"/>
              <a:r>
                <a:rPr lang="en-gb" sz="1600" b="0" i="0" u="none" baseline="0" dirty="0" smtClean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        	4-page </a:t>
              </a:r>
              <a:r>
                <a:rPr lang="en-gb" sz="1600" b="0" i="0" u="none" baseline="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report</a:t>
              </a:r>
            </a:p>
          </p:txBody>
        </p:sp>
      </p:grpSp>
      <p:sp>
        <p:nvSpPr>
          <p:cNvPr id="27" name="Titel 14">
            <a:extLst>
              <a:ext uri="{FF2B5EF4-FFF2-40B4-BE49-F238E27FC236}">
                <a16:creationId xmlns:a16="http://schemas.microsoft.com/office/drawing/2014/main" id="{1FB81AE3-F710-4B3F-A964-69CC3F4E8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10669"/>
            <a:ext cx="10715625" cy="1325563"/>
          </a:xfrm>
        </p:spPr>
        <p:txBody>
          <a:bodyPr/>
          <a:lstStyle/>
          <a:p>
            <a:pPr algn="l" rtl="0"/>
            <a:r>
              <a:rPr lang="en-gb" b="0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Degree Course Outline</a:t>
            </a:r>
          </a:p>
        </p:txBody>
      </p:sp>
    </p:spTree>
    <p:extLst>
      <p:ext uri="{BB962C8B-B14F-4D97-AF65-F5344CB8AC3E}">
        <p14:creationId xmlns:p14="http://schemas.microsoft.com/office/powerpoint/2010/main" val="1309607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2970</Words>
  <Application>Microsoft Office PowerPoint</Application>
  <PresentationFormat>Breitbild</PresentationFormat>
  <Paragraphs>675</Paragraphs>
  <Slides>26</Slides>
  <Notes>26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</vt:lpstr>
      <vt:lpstr>M.Sc.  ‘Infection Biology and Immunology’</vt:lpstr>
      <vt:lpstr>Participating Institutes &amp; Facilities at the University</vt:lpstr>
      <vt:lpstr>Participating Institutes &amp; Facilities at the University</vt:lpstr>
      <vt:lpstr>Examination Board</vt:lpstr>
      <vt:lpstr>Examination Board</vt:lpstr>
      <vt:lpstr>Academic Advisor</vt:lpstr>
      <vt:lpstr>Degree Course Outline</vt:lpstr>
      <vt:lpstr>PowerPoint-Präsentation</vt:lpstr>
      <vt:lpstr>Degree Course Outline</vt:lpstr>
      <vt:lpstr>PowerPoint-Präsentation</vt:lpstr>
      <vt:lpstr>PowerPoint-Präsentation</vt:lpstr>
      <vt:lpstr>PowerPoint-Präsentation</vt:lpstr>
      <vt:lpstr>PowerPoint-Präsentation</vt:lpstr>
      <vt:lpstr>Examinations and Non-Assessed Coursework</vt:lpstr>
      <vt:lpstr>Written Examinations as Type of Assessment </vt:lpstr>
      <vt:lpstr>Core Modules on Offer</vt:lpstr>
      <vt:lpstr>Core Modules – Responsible Module Teachers</vt:lpstr>
      <vt:lpstr>Advanced Modules on Offer (I)</vt:lpstr>
      <vt:lpstr>Advanced Modules on Offer (II)</vt:lpstr>
      <vt:lpstr>Advanced Modules – Responsible Module Teachers </vt:lpstr>
      <vt:lpstr>Advanced Modules – Responsible Module Teachers </vt:lpstr>
      <vt:lpstr>Combination of Modules</vt:lpstr>
      <vt:lpstr>Ideal Timeframe for the Degree Course</vt:lpstr>
      <vt:lpstr>Work Placement</vt:lpstr>
      <vt:lpstr>Master’s Dissertation Project</vt:lpstr>
      <vt:lpstr>Further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Hallo das ist ein netter Test Text</dc:title>
  <dc:creator>Renata Pommerien</dc:creator>
  <cp:lastModifiedBy>Christopher Gray</cp:lastModifiedBy>
  <cp:revision>31</cp:revision>
  <dcterms:created xsi:type="dcterms:W3CDTF">2022-04-04T16:03:28Z</dcterms:created>
  <dcterms:modified xsi:type="dcterms:W3CDTF">2022-06-14T06:46:41Z</dcterms:modified>
</cp:coreProperties>
</file>